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4"/>
  </p:sldMasterIdLst>
  <p:notesMasterIdLst>
    <p:notesMasterId r:id="rId30"/>
  </p:notesMasterIdLst>
  <p:handoutMasterIdLst>
    <p:handoutMasterId r:id="rId31"/>
  </p:handoutMasterIdLst>
  <p:sldIdLst>
    <p:sldId id="301" r:id="rId5"/>
    <p:sldId id="272" r:id="rId6"/>
    <p:sldId id="304" r:id="rId7"/>
    <p:sldId id="308" r:id="rId8"/>
    <p:sldId id="298" r:id="rId9"/>
    <p:sldId id="299" r:id="rId10"/>
    <p:sldId id="302" r:id="rId11"/>
    <p:sldId id="303" r:id="rId12"/>
    <p:sldId id="306" r:id="rId13"/>
    <p:sldId id="310" r:id="rId14"/>
    <p:sldId id="268" r:id="rId15"/>
    <p:sldId id="273" r:id="rId16"/>
    <p:sldId id="274" r:id="rId17"/>
    <p:sldId id="276" r:id="rId18"/>
    <p:sldId id="307" r:id="rId19"/>
    <p:sldId id="309" r:id="rId20"/>
    <p:sldId id="285" r:id="rId21"/>
    <p:sldId id="278" r:id="rId22"/>
    <p:sldId id="290" r:id="rId23"/>
    <p:sldId id="291" r:id="rId24"/>
    <p:sldId id="293" r:id="rId25"/>
    <p:sldId id="295" r:id="rId26"/>
    <p:sldId id="312" r:id="rId27"/>
    <p:sldId id="311" r:id="rId28"/>
    <p:sldId id="31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4585" autoAdjust="0"/>
  </p:normalViewPr>
  <p:slideViewPr>
    <p:cSldViewPr>
      <p:cViewPr>
        <p:scale>
          <a:sx n="149" d="100"/>
          <a:sy n="149" d="100"/>
        </p:scale>
        <p:origin x="-87" y="-4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aqdpvfs01.mcaz.maricopa.gov\userdrives$\ron.pope\Analysis\Ron-Data%20Summary%20Graphs\Supporting%20Files\Ozone%20Number%20of%20Exceedance%20Day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a:t>Number of</a:t>
            </a:r>
            <a:r>
              <a:rPr lang="en-US" sz="1800" baseline="0"/>
              <a:t> Exceedance Days per Year as Compared to Specific Standard</a:t>
            </a:r>
            <a:r>
              <a:rPr lang="en-US" baseline="0"/>
              <a:t/>
            </a:r>
            <a:br>
              <a:rPr lang="en-US" baseline="0"/>
            </a:br>
            <a:r>
              <a:rPr lang="en-US" sz="1200" baseline="0"/>
              <a:t>Only Includes Monitors Operated by MCAQD</a:t>
            </a:r>
          </a:p>
        </c:rich>
      </c:tx>
      <c:layout/>
      <c:overlay val="0"/>
      <c:spPr>
        <a:noFill/>
        <a:ln>
          <a:noFill/>
        </a:ln>
        <a:effectLst/>
      </c:spPr>
    </c:title>
    <c:autoTitleDeleted val="0"/>
    <c:plotArea>
      <c:layout/>
      <c:barChart>
        <c:barDir val="col"/>
        <c:grouping val="clustered"/>
        <c:varyColors val="0"/>
        <c:ser>
          <c:idx val="0"/>
          <c:order val="0"/>
          <c:tx>
            <c:strRef>
              <c:f>Sheet1!$B$2</c:f>
              <c:strCache>
                <c:ptCount val="1"/>
                <c:pt idx="0">
                  <c:v>2015 Ozone Standard (70 ppb)</c:v>
                </c:pt>
              </c:strCache>
            </c:strRef>
          </c:tx>
          <c:spPr>
            <a:solidFill>
              <a:schemeClr val="accent1"/>
            </a:solidFill>
            <a:ln>
              <a:noFill/>
            </a:ln>
            <a:effectLst/>
          </c:spPr>
          <c:invertIfNegative val="0"/>
          <c:cat>
            <c:strRef>
              <c:f>Sheet1!$A$14:$A$34</c:f>
              <c:strCache>
                <c:ptCount val="21"/>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strCache>
            </c:strRef>
          </c:cat>
          <c:val>
            <c:numRef>
              <c:f>Sheet1!$B$14:$B$34</c:f>
              <c:numCache>
                <c:formatCode>General</c:formatCode>
                <c:ptCount val="21"/>
                <c:pt idx="0">
                  <c:v>115</c:v>
                </c:pt>
                <c:pt idx="1">
                  <c:v>117</c:v>
                </c:pt>
                <c:pt idx="2">
                  <c:v>102</c:v>
                </c:pt>
                <c:pt idx="3">
                  <c:v>70</c:v>
                </c:pt>
                <c:pt idx="4">
                  <c:v>77</c:v>
                </c:pt>
                <c:pt idx="5">
                  <c:v>72</c:v>
                </c:pt>
                <c:pt idx="6">
                  <c:v>44</c:v>
                </c:pt>
                <c:pt idx="7">
                  <c:v>65</c:v>
                </c:pt>
                <c:pt idx="8">
                  <c:v>70</c:v>
                </c:pt>
                <c:pt idx="9">
                  <c:v>51</c:v>
                </c:pt>
                <c:pt idx="10">
                  <c:v>46</c:v>
                </c:pt>
                <c:pt idx="11">
                  <c:v>12</c:v>
                </c:pt>
                <c:pt idx="12">
                  <c:v>25</c:v>
                </c:pt>
                <c:pt idx="13">
                  <c:v>46</c:v>
                </c:pt>
                <c:pt idx="14">
                  <c:v>55</c:v>
                </c:pt>
                <c:pt idx="15">
                  <c:v>38</c:v>
                </c:pt>
                <c:pt idx="16">
                  <c:v>27</c:v>
                </c:pt>
                <c:pt idx="17">
                  <c:v>27</c:v>
                </c:pt>
                <c:pt idx="18">
                  <c:v>26</c:v>
                </c:pt>
                <c:pt idx="19">
                  <c:v>39</c:v>
                </c:pt>
                <c:pt idx="20">
                  <c:v>47</c:v>
                </c:pt>
              </c:numCache>
            </c:numRef>
          </c:val>
          <c:extLst xmlns:c16r2="http://schemas.microsoft.com/office/drawing/2015/06/chart">
            <c:ext xmlns:c16="http://schemas.microsoft.com/office/drawing/2014/chart" uri="{C3380CC4-5D6E-409C-BE32-E72D297353CC}">
              <c16:uniqueId val="{00000000-B2F6-4631-AC13-924560191752}"/>
            </c:ext>
          </c:extLst>
        </c:ser>
        <c:ser>
          <c:idx val="1"/>
          <c:order val="1"/>
          <c:tx>
            <c:strRef>
              <c:f>Sheet1!$C$2</c:f>
              <c:strCache>
                <c:ptCount val="1"/>
                <c:pt idx="0">
                  <c:v>2008 Ozone Standard (75 pppb)</c:v>
                </c:pt>
              </c:strCache>
            </c:strRef>
          </c:tx>
          <c:spPr>
            <a:solidFill>
              <a:schemeClr val="accent2"/>
            </a:solidFill>
            <a:ln>
              <a:noFill/>
            </a:ln>
            <a:effectLst/>
          </c:spPr>
          <c:invertIfNegative val="0"/>
          <c:cat>
            <c:strRef>
              <c:f>Sheet1!$A$14:$A$34</c:f>
              <c:strCache>
                <c:ptCount val="21"/>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strCache>
            </c:strRef>
          </c:cat>
          <c:val>
            <c:numRef>
              <c:f>Sheet1!$C$14:$C$34</c:f>
              <c:numCache>
                <c:formatCode>General</c:formatCode>
                <c:ptCount val="21"/>
                <c:pt idx="0">
                  <c:v>81</c:v>
                </c:pt>
                <c:pt idx="1">
                  <c:v>85</c:v>
                </c:pt>
                <c:pt idx="2">
                  <c:v>71</c:v>
                </c:pt>
                <c:pt idx="3">
                  <c:v>40</c:v>
                </c:pt>
                <c:pt idx="4">
                  <c:v>42</c:v>
                </c:pt>
                <c:pt idx="5">
                  <c:v>44</c:v>
                </c:pt>
                <c:pt idx="6">
                  <c:v>20</c:v>
                </c:pt>
                <c:pt idx="7">
                  <c:v>41</c:v>
                </c:pt>
                <c:pt idx="8">
                  <c:v>40</c:v>
                </c:pt>
                <c:pt idx="9">
                  <c:v>21</c:v>
                </c:pt>
                <c:pt idx="10">
                  <c:v>18</c:v>
                </c:pt>
                <c:pt idx="11">
                  <c:v>3</c:v>
                </c:pt>
                <c:pt idx="12">
                  <c:v>10</c:v>
                </c:pt>
                <c:pt idx="13">
                  <c:v>18</c:v>
                </c:pt>
                <c:pt idx="14">
                  <c:v>28</c:v>
                </c:pt>
                <c:pt idx="15">
                  <c:v>13</c:v>
                </c:pt>
                <c:pt idx="16">
                  <c:v>11</c:v>
                </c:pt>
                <c:pt idx="17">
                  <c:v>7</c:v>
                </c:pt>
                <c:pt idx="18">
                  <c:v>7</c:v>
                </c:pt>
                <c:pt idx="19">
                  <c:v>17</c:v>
                </c:pt>
                <c:pt idx="20">
                  <c:v>20</c:v>
                </c:pt>
              </c:numCache>
            </c:numRef>
          </c:val>
          <c:extLst xmlns:c16r2="http://schemas.microsoft.com/office/drawing/2015/06/chart">
            <c:ext xmlns:c16="http://schemas.microsoft.com/office/drawing/2014/chart" uri="{C3380CC4-5D6E-409C-BE32-E72D297353CC}">
              <c16:uniqueId val="{00000001-B2F6-4631-AC13-924560191752}"/>
            </c:ext>
          </c:extLst>
        </c:ser>
        <c:ser>
          <c:idx val="2"/>
          <c:order val="2"/>
          <c:tx>
            <c:strRef>
              <c:f>Sheet1!$D$2</c:f>
              <c:strCache>
                <c:ptCount val="1"/>
                <c:pt idx="0">
                  <c:v>1997 Ozone Standard (85 ppb)</c:v>
                </c:pt>
              </c:strCache>
            </c:strRef>
          </c:tx>
          <c:spPr>
            <a:solidFill>
              <a:schemeClr val="accent3"/>
            </a:solidFill>
            <a:ln>
              <a:noFill/>
            </a:ln>
            <a:effectLst/>
          </c:spPr>
          <c:invertIfNegative val="0"/>
          <c:cat>
            <c:strRef>
              <c:f>Sheet1!$A$14:$A$34</c:f>
              <c:strCache>
                <c:ptCount val="21"/>
                <c:pt idx="0">
                  <c:v>98</c:v>
                </c:pt>
                <c:pt idx="1">
                  <c:v>99</c:v>
                </c:pt>
                <c:pt idx="2">
                  <c:v>00</c:v>
                </c:pt>
                <c:pt idx="3">
                  <c:v>01</c:v>
                </c:pt>
                <c:pt idx="4">
                  <c:v>02</c:v>
                </c:pt>
                <c:pt idx="5">
                  <c:v>03</c:v>
                </c:pt>
                <c:pt idx="6">
                  <c:v>04</c:v>
                </c:pt>
                <c:pt idx="7">
                  <c:v>05</c:v>
                </c:pt>
                <c:pt idx="8">
                  <c:v>06</c:v>
                </c:pt>
                <c:pt idx="9">
                  <c:v>07</c:v>
                </c:pt>
                <c:pt idx="10">
                  <c:v>08</c:v>
                </c:pt>
                <c:pt idx="11">
                  <c:v>09</c:v>
                </c:pt>
                <c:pt idx="12">
                  <c:v>10</c:v>
                </c:pt>
                <c:pt idx="13">
                  <c:v>11</c:v>
                </c:pt>
                <c:pt idx="14">
                  <c:v>12</c:v>
                </c:pt>
                <c:pt idx="15">
                  <c:v>13</c:v>
                </c:pt>
                <c:pt idx="16">
                  <c:v>14</c:v>
                </c:pt>
                <c:pt idx="17">
                  <c:v>15</c:v>
                </c:pt>
                <c:pt idx="18">
                  <c:v>16</c:v>
                </c:pt>
                <c:pt idx="19">
                  <c:v>17</c:v>
                </c:pt>
                <c:pt idx="20">
                  <c:v>18</c:v>
                </c:pt>
              </c:strCache>
            </c:strRef>
          </c:cat>
          <c:val>
            <c:numRef>
              <c:f>Sheet1!$D$14:$D$34</c:f>
              <c:numCache>
                <c:formatCode>General</c:formatCode>
                <c:ptCount val="21"/>
                <c:pt idx="0">
                  <c:v>28</c:v>
                </c:pt>
                <c:pt idx="1">
                  <c:v>24</c:v>
                </c:pt>
                <c:pt idx="2">
                  <c:v>18</c:v>
                </c:pt>
                <c:pt idx="3">
                  <c:v>12</c:v>
                </c:pt>
                <c:pt idx="4">
                  <c:v>14</c:v>
                </c:pt>
                <c:pt idx="5">
                  <c:v>11</c:v>
                </c:pt>
                <c:pt idx="6">
                  <c:v>1</c:v>
                </c:pt>
                <c:pt idx="7">
                  <c:v>12</c:v>
                </c:pt>
                <c:pt idx="8">
                  <c:v>9</c:v>
                </c:pt>
                <c:pt idx="9">
                  <c:v>1</c:v>
                </c:pt>
                <c:pt idx="10">
                  <c:v>2</c:v>
                </c:pt>
                <c:pt idx="11">
                  <c:v>3</c:v>
                </c:pt>
                <c:pt idx="12">
                  <c:v>1</c:v>
                </c:pt>
                <c:pt idx="13">
                  <c:v>2</c:v>
                </c:pt>
                <c:pt idx="14">
                  <c:v>3</c:v>
                </c:pt>
                <c:pt idx="15">
                  <c:v>1</c:v>
                </c:pt>
                <c:pt idx="16">
                  <c:v>1</c:v>
                </c:pt>
                <c:pt idx="17">
                  <c:v>3</c:v>
                </c:pt>
                <c:pt idx="18">
                  <c:v>0</c:v>
                </c:pt>
                <c:pt idx="19">
                  <c:v>3</c:v>
                </c:pt>
                <c:pt idx="20">
                  <c:v>2</c:v>
                </c:pt>
              </c:numCache>
            </c:numRef>
          </c:val>
          <c:extLst xmlns:c16r2="http://schemas.microsoft.com/office/drawing/2015/06/chart">
            <c:ext xmlns:c16="http://schemas.microsoft.com/office/drawing/2014/chart" uri="{C3380CC4-5D6E-409C-BE32-E72D297353CC}">
              <c16:uniqueId val="{00000002-B2F6-4631-AC13-924560191752}"/>
            </c:ext>
          </c:extLst>
        </c:ser>
        <c:dLbls>
          <c:showLegendKey val="0"/>
          <c:showVal val="0"/>
          <c:showCatName val="0"/>
          <c:showSerName val="0"/>
          <c:showPercent val="0"/>
          <c:showBubbleSize val="0"/>
        </c:dLbls>
        <c:gapWidth val="100"/>
        <c:overlap val="25"/>
        <c:axId val="171621760"/>
        <c:axId val="171623552"/>
      </c:barChart>
      <c:catAx>
        <c:axId val="17162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623552"/>
        <c:crosses val="autoZero"/>
        <c:auto val="1"/>
        <c:lblAlgn val="ctr"/>
        <c:lblOffset val="100"/>
        <c:noMultiLvlLbl val="0"/>
      </c:catAx>
      <c:valAx>
        <c:axId val="1716235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Exceedance Days per Year</a:t>
                </a:r>
              </a:p>
            </c:rich>
          </c:tx>
          <c:layout/>
          <c:overlay val="0"/>
          <c:spPr>
            <a:noFill/>
            <a:ln>
              <a:noFill/>
            </a:ln>
            <a:effectLst/>
          </c:sp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621760"/>
        <c:crosses val="autoZero"/>
        <c:crossBetween val="between"/>
        <c:min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F7A24B-554D-4B99-A3CC-7667F56D1027}" type="datetimeFigureOut">
              <a:rPr lang="en-US" smtClean="0"/>
              <a:pPr/>
              <a:t>11/2/2018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672D4C-A99E-49DD-8A16-1D19942316C4}" type="slidenum">
              <a:rPr lang="en-US" smtClean="0"/>
              <a:pPr/>
              <a:t>‹#›</a:t>
            </a:fld>
            <a:endParaRPr lang="en-US" dirty="0"/>
          </a:p>
        </p:txBody>
      </p:sp>
    </p:spTree>
    <p:extLst>
      <p:ext uri="{BB962C8B-B14F-4D97-AF65-F5344CB8AC3E}">
        <p14:creationId xmlns:p14="http://schemas.microsoft.com/office/powerpoint/2010/main" val="1755802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91B76B-D742-4BD2-BF24-F4C760DB831C}" type="datetimeFigureOut">
              <a:rPr lang="en-US" smtClean="0"/>
              <a:pPr/>
              <a:t>11/2/2018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57B995-136A-4A15-87A5-26420C3C1021}" type="slidenum">
              <a:rPr lang="en-US" smtClean="0"/>
              <a:pPr/>
              <a:t>‹#›</a:t>
            </a:fld>
            <a:endParaRPr lang="en-US" dirty="0"/>
          </a:p>
        </p:txBody>
      </p:sp>
    </p:spTree>
    <p:extLst>
      <p:ext uri="{BB962C8B-B14F-4D97-AF65-F5344CB8AC3E}">
        <p14:creationId xmlns:p14="http://schemas.microsoft.com/office/powerpoint/2010/main" val="37564284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39037B-1165-4378-A320-D4BD602F544B}"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08559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55572-7050-4BAD-BA00-E8EA5BD916E9}" type="slidenum">
              <a:rPr lang="en-US" smtClean="0"/>
              <a:t>9</a:t>
            </a:fld>
            <a:endParaRPr lang="en-US"/>
          </a:p>
        </p:txBody>
      </p:sp>
    </p:spTree>
    <p:extLst>
      <p:ext uri="{BB962C8B-B14F-4D97-AF65-F5344CB8AC3E}">
        <p14:creationId xmlns:p14="http://schemas.microsoft.com/office/powerpoint/2010/main" val="3195413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57B995-136A-4A15-87A5-26420C3C1021}" type="slidenum">
              <a:rPr lang="en-US" smtClean="0"/>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39037B-1165-4378-A320-D4BD602F544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085599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8" name="Picture 7" descr="APS_PPT_Template_blue_main_1.jpg"/>
          <p:cNvPicPr>
            <a:picLocks noChangeAspect="1"/>
          </p:cNvPicPr>
          <p:nvPr/>
        </p:nvPicPr>
        <p:blipFill>
          <a:blip r:embed="rId2"/>
          <a:stretch>
            <a:fillRect/>
          </a:stretch>
        </p:blipFill>
        <p:spPr>
          <a:xfrm>
            <a:off x="0" y="0"/>
            <a:ext cx="9144000" cy="6858000"/>
          </a:xfrm>
          <a:prstGeom prst="rect">
            <a:avLst/>
          </a:prstGeom>
        </p:spPr>
      </p:pic>
      <p:sp>
        <p:nvSpPr>
          <p:cNvPr id="5" name="Title 8"/>
          <p:cNvSpPr>
            <a:spLocks noGrp="1"/>
          </p:cNvSpPr>
          <p:nvPr>
            <p:ph type="title"/>
          </p:nvPr>
        </p:nvSpPr>
        <p:spPr>
          <a:xfrm>
            <a:off x="457200" y="2081384"/>
            <a:ext cx="8229600" cy="1143000"/>
          </a:xfrm>
        </p:spPr>
        <p:txBody>
          <a:bodyPr/>
          <a:lstStyle>
            <a:lvl1pPr algn="ctr">
              <a:buFont typeface="Arial"/>
              <a:buNone/>
              <a:defRPr>
                <a:solidFill>
                  <a:srgbClr val="FFFFFF"/>
                </a:solidFill>
              </a:defRPr>
            </a:lvl1pPr>
          </a:lstStyle>
          <a:p>
            <a:r>
              <a:rPr lang="en-US" smtClean="0"/>
              <a:t>Click to edit Master title style</a:t>
            </a:r>
            <a:endParaRPr lang="en-US" dirty="0"/>
          </a:p>
        </p:txBody>
      </p:sp>
      <p:sp>
        <p:nvSpPr>
          <p:cNvPr id="6" name="Subtitle 9"/>
          <p:cNvSpPr>
            <a:spLocks noGrp="1"/>
          </p:cNvSpPr>
          <p:nvPr>
            <p:ph type="subTitle" idx="1"/>
          </p:nvPr>
        </p:nvSpPr>
        <p:spPr>
          <a:xfrm>
            <a:off x="1371600" y="3224384"/>
            <a:ext cx="6400800" cy="1752600"/>
          </a:xfrm>
        </p:spPr>
        <p:txBody>
          <a:bodyPr>
            <a:normAutofit/>
          </a:bodyPr>
          <a:lstStyle>
            <a:lvl1pPr algn="ctr">
              <a:buNone/>
              <a:defRPr sz="2200">
                <a:solidFill>
                  <a:srgbClr val="FFFFFF"/>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lueBar.jpg"/>
          <p:cNvPicPr>
            <a:picLocks noChangeAspect="1"/>
          </p:cNvPicPr>
          <p:nvPr/>
        </p:nvPicPr>
        <p:blipFill>
          <a:blip r:embed="rId2"/>
          <a:stretch>
            <a:fillRect/>
          </a:stretch>
        </p:blipFill>
        <p:spPr>
          <a:xfrm>
            <a:off x="0" y="6128525"/>
            <a:ext cx="9144000" cy="737616"/>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D4A157-21A8-4633-820A-BA8E9346345B}" type="datetime2">
              <a:rPr lang="en-US" smtClean="0"/>
              <a:t>Friday, November 2, 2018</a:t>
            </a:fld>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lueBar.jpg"/>
          <p:cNvPicPr>
            <a:picLocks noChangeAspect="1"/>
          </p:cNvPicPr>
          <p:nvPr/>
        </p:nvPicPr>
        <p:blipFill>
          <a:blip r:embed="rId2"/>
          <a:stretch>
            <a:fillRect/>
          </a:stretch>
        </p:blipFill>
        <p:spPr>
          <a:xfrm>
            <a:off x="0" y="6128525"/>
            <a:ext cx="9144000" cy="737616"/>
          </a:xfrm>
          <a:prstGeom prst="rect">
            <a:avLst/>
          </a:prstGeom>
        </p:spPr>
      </p:pic>
      <p:sp>
        <p:nvSpPr>
          <p:cNvPr id="2" name="Title 1"/>
          <p:cNvSpPr>
            <a:spLocks noGrp="1"/>
          </p:cNvSpPr>
          <p:nvPr>
            <p:ph type="title"/>
          </p:nvPr>
        </p:nvSpPr>
        <p:spPr>
          <a:xfrm>
            <a:off x="457200" y="274638"/>
            <a:ext cx="8229600" cy="816292"/>
          </a:xfrm>
        </p:spPr>
        <p:txBody>
          <a:bodyPr anchor="t">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61661"/>
            <a:ext cx="8229600" cy="4334678"/>
          </a:xfrm>
        </p:spPr>
        <p:txBody>
          <a:bodyPr>
            <a:normAutofit/>
          </a:bodyPr>
          <a:lstStyle>
            <a:lvl1pPr>
              <a:buClr>
                <a:srgbClr val="0078C9"/>
              </a:buClr>
              <a:defRPr sz="2800"/>
            </a:lvl1pPr>
            <a:lvl2pPr>
              <a:buClr>
                <a:srgbClr val="0078C9"/>
              </a:buClr>
              <a:defRPr sz="2400"/>
            </a:lvl2pPr>
            <a:lvl3pPr>
              <a:buClr>
                <a:srgbClr val="0078C9"/>
              </a:buClr>
              <a:defRPr sz="2000"/>
            </a:lvl3pPr>
            <a:lvl4pPr>
              <a:buClr>
                <a:srgbClr val="0078C9"/>
              </a:buClr>
              <a:defRPr sz="1800"/>
            </a:lvl4pPr>
            <a:lvl5pPr>
              <a:buClr>
                <a:srgbClr val="0078C9"/>
              </a:buCl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2278743" y="6314770"/>
            <a:ext cx="2133600" cy="365125"/>
          </a:xfrm>
        </p:spPr>
        <p:txBody>
          <a:bodyPr/>
          <a:lstStyle/>
          <a:p>
            <a:fld id="{53325215-7382-4C1B-86B1-E9DB9649FF5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BlueBar.jpg"/>
          <p:cNvPicPr>
            <a:picLocks noChangeAspect="1"/>
          </p:cNvPicPr>
          <p:nvPr/>
        </p:nvPicPr>
        <p:blipFill>
          <a:blip r:embed="rId2"/>
          <a:stretch>
            <a:fillRect/>
          </a:stretch>
        </p:blipFill>
        <p:spPr>
          <a:xfrm>
            <a:off x="0" y="6128525"/>
            <a:ext cx="9144000" cy="737616"/>
          </a:xfrm>
          <a:prstGeom prst="rect">
            <a:avLst/>
          </a:prstGeom>
        </p:spPr>
      </p:pic>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54743B-12CC-431F-AF7B-3C52AAAA8760}" type="datetime2">
              <a:rPr lang="en-US" smtClean="0"/>
              <a:t>Friday, November 2, 2018</a:t>
            </a:fld>
            <a:endParaRPr lang="en-US" dirty="0"/>
          </a:p>
        </p:txBody>
      </p:sp>
      <p:sp>
        <p:nvSpPr>
          <p:cNvPr id="5" name="Slide Number Placeholder 4"/>
          <p:cNvSpPr>
            <a:spLocks noGrp="1"/>
          </p:cNvSpPr>
          <p:nvPr>
            <p:ph type="sldNum" sz="quarter" idx="12"/>
          </p:nvPr>
        </p:nvSpPr>
        <p:spPr/>
        <p:txBody>
          <a:bodyPr/>
          <a:lstStyle/>
          <a:p>
            <a:fld id="{53325215-7382-4C1B-86B1-E9DB9649FF5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9" name="Picture 8" descr="BlueBar.jpg"/>
          <p:cNvPicPr>
            <a:picLocks noChangeAspect="1"/>
          </p:cNvPicPr>
          <p:nvPr/>
        </p:nvPicPr>
        <p:blipFill>
          <a:blip r:embed="rId2"/>
          <a:stretch>
            <a:fillRect/>
          </a:stretch>
        </p:blipFill>
        <p:spPr>
          <a:xfrm>
            <a:off x="0" y="6128525"/>
            <a:ext cx="9144000" cy="737616"/>
          </a:xfrm>
          <a:prstGeom prst="rect">
            <a:avLst/>
          </a:prstGeom>
        </p:spPr>
      </p:pic>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4E7072-DFC3-4056-AE8F-D58C953DA34E}" type="datetime2">
              <a:rPr lang="en-US" sz="1000" smtClean="0">
                <a:solidFill>
                  <a:schemeClr val="tx2"/>
                </a:solidFill>
                <a:latin typeface="+mj-lt"/>
              </a:rPr>
              <a:t>Friday, November 2, 2018</a:t>
            </a:fld>
            <a:endParaRPr lang="en-US" sz="1000" dirty="0">
              <a:solidFill>
                <a:schemeClr val="tx2"/>
              </a:solidFill>
              <a:latin typeface="+mj-lt"/>
            </a:endParaRPr>
          </a:p>
        </p:txBody>
      </p:sp>
      <p:sp>
        <p:nvSpPr>
          <p:cNvPr id="5" name="Slide Number Placeholder 4"/>
          <p:cNvSpPr>
            <a:spLocks noGrp="1"/>
          </p:cNvSpPr>
          <p:nvPr>
            <p:ph type="sldNum" sz="quarter" idx="12"/>
          </p:nvPr>
        </p:nvSpPr>
        <p:spPr/>
        <p:txBody>
          <a:bodyPr/>
          <a:lstStyle/>
          <a:p>
            <a:fld id="{53325215-7382-4C1B-86B1-E9DB9649FF55}" type="slidenum">
              <a:rPr lang="en-US" sz="1000" smtClean="0">
                <a:solidFill>
                  <a:schemeClr val="tx2"/>
                </a:solidFill>
                <a:latin typeface="+mj-lt"/>
              </a:rPr>
              <a:pPr/>
              <a:t>‹#›</a:t>
            </a:fld>
            <a:endParaRPr lang="en-US" sz="1000" dirty="0">
              <a:solidFill>
                <a:schemeClr val="tx2"/>
              </a:solidFill>
              <a:latin typeface="+mj-lt"/>
            </a:endParaRPr>
          </a:p>
        </p:txBody>
      </p:sp>
      <p:sp>
        <p:nvSpPr>
          <p:cNvPr id="8" name="Chart Placeholder 7"/>
          <p:cNvSpPr>
            <a:spLocks noGrp="1"/>
          </p:cNvSpPr>
          <p:nvPr>
            <p:ph type="chart" sz="quarter" idx="13"/>
          </p:nvPr>
        </p:nvSpPr>
        <p:spPr>
          <a:xfrm>
            <a:off x="457199" y="1670935"/>
            <a:ext cx="8123059" cy="4468561"/>
          </a:xfrm>
        </p:spPr>
        <p:txBody>
          <a:bodyPr/>
          <a:lstStyle>
            <a:lvl1pPr>
              <a:buClr>
                <a:srgbClr val="0078C9"/>
              </a:buClr>
              <a:defRPr/>
            </a:lvl1pPr>
          </a:lstStyle>
          <a:p>
            <a:r>
              <a:rPr lang="en-US" smtClean="0"/>
              <a:t>Click icon to add chart</a:t>
            </a:r>
            <a:endParaRPr lang="en-US" dirty="0"/>
          </a:p>
        </p:txBody>
      </p:sp>
    </p:spTree>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9" name="Picture 8" descr="BlueBar.jpg"/>
          <p:cNvPicPr>
            <a:picLocks noChangeAspect="1"/>
          </p:cNvPicPr>
          <p:nvPr/>
        </p:nvPicPr>
        <p:blipFill>
          <a:blip r:embed="rId2"/>
          <a:stretch>
            <a:fillRect/>
          </a:stretch>
        </p:blipFill>
        <p:spPr>
          <a:xfrm>
            <a:off x="0" y="6128525"/>
            <a:ext cx="9144000" cy="737616"/>
          </a:xfrm>
          <a:prstGeom prst="rect">
            <a:avLst/>
          </a:prstGeom>
        </p:spPr>
      </p:pic>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4E7072-DFC3-4056-AE8F-D58C953DA34E}" type="datetime2">
              <a:rPr lang="en-US" sz="1000" smtClean="0">
                <a:solidFill>
                  <a:schemeClr val="tx2"/>
                </a:solidFill>
                <a:latin typeface="+mj-lt"/>
              </a:rPr>
              <a:t>Friday, November 2, 2018</a:t>
            </a:fld>
            <a:endParaRPr lang="en-US" sz="1000" dirty="0">
              <a:solidFill>
                <a:schemeClr val="tx2"/>
              </a:solidFill>
              <a:latin typeface="+mj-lt"/>
            </a:endParaRPr>
          </a:p>
        </p:txBody>
      </p:sp>
      <p:sp>
        <p:nvSpPr>
          <p:cNvPr id="5" name="Slide Number Placeholder 4"/>
          <p:cNvSpPr>
            <a:spLocks noGrp="1"/>
          </p:cNvSpPr>
          <p:nvPr>
            <p:ph type="sldNum" sz="quarter" idx="12"/>
          </p:nvPr>
        </p:nvSpPr>
        <p:spPr/>
        <p:txBody>
          <a:bodyPr/>
          <a:lstStyle/>
          <a:p>
            <a:fld id="{53325215-7382-4C1B-86B1-E9DB9649FF55}" type="slidenum">
              <a:rPr lang="en-US" sz="1000" smtClean="0">
                <a:solidFill>
                  <a:schemeClr val="tx2"/>
                </a:solidFill>
                <a:latin typeface="+mj-lt"/>
              </a:rPr>
              <a:pPr/>
              <a:t>‹#›</a:t>
            </a:fld>
            <a:endParaRPr lang="en-US" sz="1000" dirty="0">
              <a:solidFill>
                <a:schemeClr val="tx2"/>
              </a:solidFill>
              <a:latin typeface="+mj-lt"/>
            </a:endParaRPr>
          </a:p>
        </p:txBody>
      </p:sp>
      <p:sp>
        <p:nvSpPr>
          <p:cNvPr id="8" name="Picture Placeholder 7"/>
          <p:cNvSpPr>
            <a:spLocks noGrp="1"/>
          </p:cNvSpPr>
          <p:nvPr>
            <p:ph type="pic" sz="quarter" idx="13"/>
          </p:nvPr>
        </p:nvSpPr>
        <p:spPr>
          <a:xfrm>
            <a:off x="457200" y="1670935"/>
            <a:ext cx="8066074" cy="4248945"/>
          </a:xfrm>
        </p:spPr>
        <p:txBody>
          <a:bodyPr/>
          <a:lstStyle>
            <a:lvl1pPr>
              <a:buClr>
                <a:srgbClr val="0078C9"/>
              </a:buClr>
              <a:defRPr/>
            </a:lvl1pPr>
          </a:lstStyle>
          <a:p>
            <a:r>
              <a:rPr lang="en-US" smtClean="0"/>
              <a:t>Click icon to add picture</a:t>
            </a:r>
            <a:endParaRPr lang="en-US" dirty="0"/>
          </a:p>
        </p:txBody>
      </p:sp>
    </p:spTree>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7379115"/>
      </p:ext>
    </p:extLst>
  </p:cSld>
  <p:clrMapOvr>
    <a:masterClrMapping/>
  </p:clrMapOvr>
  <p:transition>
    <p:fade/>
  </p:transition>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A40F2-FE9D-4E4C-9868-1CCF7230EB24}" type="datetime2">
              <a:rPr lang="en-US" smtClean="0"/>
              <a:t>Friday, November 2, 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89571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E7072-DFC3-4056-AE8F-D58C953DA34E}" type="datetime2">
              <a:rPr lang="en-US" sz="1000" smtClean="0">
                <a:solidFill>
                  <a:schemeClr val="tx2"/>
                </a:solidFill>
                <a:latin typeface="+mj-lt"/>
              </a:rPr>
              <a:t>Friday, November 2, 2018</a:t>
            </a:fld>
            <a:endParaRPr lang="en-US" sz="1000" dirty="0">
              <a:solidFill>
                <a:schemeClr val="tx2"/>
              </a:solidFill>
              <a:latin typeface="+mj-lt"/>
            </a:endParaRPr>
          </a:p>
        </p:txBody>
      </p:sp>
      <p:sp>
        <p:nvSpPr>
          <p:cNvPr id="6" name="Slide Number Placeholder 5"/>
          <p:cNvSpPr>
            <a:spLocks noGrp="1"/>
          </p:cNvSpPr>
          <p:nvPr>
            <p:ph type="sldNum" sz="quarter" idx="4"/>
          </p:nvPr>
        </p:nvSpPr>
        <p:spPr>
          <a:xfrm>
            <a:off x="45720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25215-7382-4C1B-86B1-E9DB9649FF55}" type="slidenum">
              <a:rPr lang="en-US" sz="1000" smtClean="0">
                <a:solidFill>
                  <a:schemeClr val="tx2"/>
                </a:solidFill>
                <a:latin typeface="+mj-lt"/>
              </a:rPr>
              <a:pPr/>
              <a:t>‹#›</a:t>
            </a:fld>
            <a:endParaRPr lang="en-US" sz="1000" dirty="0">
              <a:solidFill>
                <a:schemeClr val="tx2"/>
              </a:solidFill>
              <a:latin typeface="+mj-lt"/>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ftr="0"/>
  <p:txStyles>
    <p:titleStyle>
      <a:lvl1pPr algn="l" defTabSz="457200" rtl="0" eaLnBrk="1" latinLnBrk="0" hangingPunct="1">
        <a:spcBef>
          <a:spcPct val="0"/>
        </a:spcBef>
        <a:buNone/>
        <a:defRPr sz="3200" b="1"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Clr>
          <a:srgbClr val="0078C9"/>
        </a:buClr>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Clr>
          <a:srgbClr val="0078C9"/>
        </a:buClr>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Clr>
          <a:srgbClr val="0078C9"/>
        </a:buClr>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Clr>
          <a:srgbClr val="0078C9"/>
        </a:buClr>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Clr>
          <a:srgbClr val="0078C9"/>
        </a:buClr>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deq.state.ar.us/air/planning/ozone/cars.asp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in.gov/idem/ctap/files/engines_emissions_guidance.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685800" y="1219200"/>
            <a:ext cx="7772400" cy="1470025"/>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Font typeface="Arial"/>
              <a:buNone/>
              <a:defRPr sz="3200" b="1" kern="1200">
                <a:solidFill>
                  <a:srgbClr val="FFFFFF"/>
                </a:solidFill>
                <a:latin typeface="Verdana"/>
                <a:ea typeface="+mj-ea"/>
                <a:cs typeface="Verdana"/>
              </a:defRPr>
            </a:lvl1pPr>
          </a:lstStyle>
          <a:p>
            <a:r>
              <a:rPr lang="en-US" sz="4200" dirty="0" smtClean="0">
                <a:effectLst>
                  <a:outerShdw blurRad="38100" dist="38100" dir="2700000" algn="tl">
                    <a:srgbClr val="000000">
                      <a:alpha val="43137"/>
                    </a:srgbClr>
                  </a:outerShdw>
                </a:effectLst>
              </a:rPr>
              <a:t>Emission Reduction Credits</a:t>
            </a:r>
          </a:p>
          <a:p>
            <a:r>
              <a:rPr lang="en-US" sz="4200" dirty="0" smtClean="0">
                <a:effectLst>
                  <a:outerShdw blurRad="38100" dist="38100" dir="2700000" algn="tl">
                    <a:srgbClr val="000000">
                      <a:alpha val="43137"/>
                    </a:srgbClr>
                  </a:outerShdw>
                </a:effectLst>
              </a:rPr>
              <a:t>And Emission Offsets</a:t>
            </a:r>
            <a:endParaRPr lang="en-US" sz="4200" dirty="0">
              <a:effectLst>
                <a:outerShdw blurRad="38100" dist="38100" dir="2700000" algn="tl">
                  <a:srgbClr val="000000">
                    <a:alpha val="43137"/>
                  </a:srgbClr>
                </a:outerShdw>
              </a:effectLst>
            </a:endParaRPr>
          </a:p>
        </p:txBody>
      </p:sp>
      <p:sp>
        <p:nvSpPr>
          <p:cNvPr id="4" name="Rectangle 4"/>
          <p:cNvSpPr>
            <a:spLocks noGrp="1"/>
          </p:cNvSpPr>
          <p:nvPr>
            <p:ph type="subTitle" idx="1"/>
          </p:nvPr>
        </p:nvSpPr>
        <p:spPr>
          <a:xfrm>
            <a:off x="1371600" y="3048000"/>
            <a:ext cx="6400800" cy="1752600"/>
          </a:xfrm>
        </p:spPr>
        <p:txBody>
          <a:bodyPr>
            <a:normAutofit fontScale="70000" lnSpcReduction="20000"/>
          </a:bodyPr>
          <a:lstStyle/>
          <a:p>
            <a:r>
              <a:rPr lang="en-US" sz="3200" dirty="0" smtClean="0">
                <a:effectLst>
                  <a:outerShdw blurRad="38100" dist="38100" dir="2700000" algn="tl">
                    <a:srgbClr val="000000">
                      <a:alpha val="43137"/>
                    </a:srgbClr>
                  </a:outerShdw>
                </a:effectLst>
              </a:rPr>
              <a:t>Why They Matter for Arizona</a:t>
            </a:r>
          </a:p>
          <a:p>
            <a:endParaRPr lang="en-US" sz="3200" dirty="0"/>
          </a:p>
          <a:p>
            <a:r>
              <a:rPr lang="en-US" sz="3200" b="1" dirty="0" smtClean="0"/>
              <a:t>By Michael Denby</a:t>
            </a:r>
          </a:p>
          <a:p>
            <a:r>
              <a:rPr lang="en-US" sz="2600" dirty="0" smtClean="0"/>
              <a:t>Sr. Environmental Policy Advisor</a:t>
            </a:r>
          </a:p>
          <a:p>
            <a:r>
              <a:rPr lang="en-US" sz="2600" dirty="0" smtClean="0"/>
              <a:t>Arizona Public Service Company</a:t>
            </a:r>
            <a:endParaRPr lang="en-US" sz="2600" dirty="0"/>
          </a:p>
        </p:txBody>
      </p:sp>
    </p:spTree>
    <p:extLst>
      <p:ext uri="{BB962C8B-B14F-4D97-AF65-F5344CB8AC3E}">
        <p14:creationId xmlns:p14="http://schemas.microsoft.com/office/powerpoint/2010/main" val="32464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4"/>
          <p:cNvSpPr>
            <a:spLocks noChangeArrowheads="1"/>
          </p:cNvSpPr>
          <p:nvPr/>
        </p:nvSpPr>
        <p:spPr bwMode="auto">
          <a:xfrm flipV="1">
            <a:off x="4800600" y="5240338"/>
            <a:ext cx="2438400" cy="246062"/>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5" name="Text Box 78"/>
          <p:cNvSpPr txBox="1">
            <a:spLocks noChangeArrowheads="1"/>
          </p:cNvSpPr>
          <p:nvPr/>
        </p:nvSpPr>
        <p:spPr bwMode="auto">
          <a:xfrm>
            <a:off x="454918" y="556175"/>
            <a:ext cx="8221465" cy="1060449"/>
          </a:xfrm>
          <a:prstGeom prst="rect">
            <a:avLst/>
          </a:prstGeom>
          <a:noFill/>
          <a:ln w="19050">
            <a:noFill/>
            <a:miter lim="800000"/>
            <a:headEnd/>
            <a:tailEnd/>
          </a:ln>
        </p:spPr>
        <p:txBody>
          <a:bodyPr lIns="0" tIns="0" rIns="0" bIns="0" anchor="ctr"/>
          <a:lstStyle/>
          <a:p>
            <a:pPr defTabSz="409575">
              <a:buClr>
                <a:srgbClr val="000000"/>
              </a:buClr>
              <a:buSzPct val="90000"/>
              <a:buFont typeface="Monotype Sorts"/>
              <a:buNone/>
            </a:pPr>
            <a:r>
              <a:rPr lang="en-US" sz="2400" dirty="0">
                <a:solidFill>
                  <a:srgbClr val="000000"/>
                </a:solidFill>
              </a:rPr>
              <a:t>Overview of CAA Ozone Nonattainment </a:t>
            </a:r>
            <a:r>
              <a:rPr lang="en-US" sz="2400" dirty="0" smtClean="0">
                <a:solidFill>
                  <a:srgbClr val="000000"/>
                </a:solidFill>
              </a:rPr>
              <a:t>Area Planning </a:t>
            </a:r>
            <a:r>
              <a:rPr lang="en-US" sz="2400" dirty="0">
                <a:solidFill>
                  <a:srgbClr val="000000"/>
                </a:solidFill>
              </a:rPr>
              <a:t>&amp; </a:t>
            </a:r>
            <a:r>
              <a:rPr lang="en-US" sz="2400" dirty="0" smtClean="0">
                <a:solidFill>
                  <a:srgbClr val="000000"/>
                </a:solidFill>
              </a:rPr>
              <a:t>Control </a:t>
            </a:r>
            <a:r>
              <a:rPr lang="en-US" sz="2400" dirty="0">
                <a:solidFill>
                  <a:srgbClr val="000000"/>
                </a:solidFill>
              </a:rPr>
              <a:t>Mandates by Classification</a:t>
            </a:r>
          </a:p>
        </p:txBody>
      </p:sp>
      <p:sp>
        <p:nvSpPr>
          <p:cNvPr id="6" name="Text Box 56"/>
          <p:cNvSpPr txBox="1">
            <a:spLocks noChangeArrowheads="1"/>
          </p:cNvSpPr>
          <p:nvPr/>
        </p:nvSpPr>
        <p:spPr bwMode="auto">
          <a:xfrm>
            <a:off x="6978650" y="6084888"/>
            <a:ext cx="1568450" cy="163512"/>
          </a:xfrm>
          <a:prstGeom prst="rect">
            <a:avLst/>
          </a:prstGeom>
          <a:noFill/>
          <a:ln w="9525">
            <a:noFill/>
            <a:miter lim="800000"/>
            <a:headEnd/>
            <a:tailEnd/>
          </a:ln>
        </p:spPr>
        <p:txBody>
          <a:bodyPr lIns="0" tIns="0" rIns="0" bIns="0" anchor="ctr"/>
          <a:lstStyle/>
          <a:p>
            <a:pPr algn="ctr" defTabSz="409575">
              <a:buClr>
                <a:srgbClr val="000000"/>
              </a:buClr>
              <a:buSzPct val="90000"/>
              <a:buFont typeface="Monotype Sorts"/>
              <a:buNone/>
            </a:pPr>
            <a:endParaRPr lang="en-US" sz="2200" dirty="0">
              <a:solidFill>
                <a:srgbClr val="000000"/>
              </a:solidFill>
              <a:latin typeface="Times New Roman" pitchFamily="18" charset="0"/>
            </a:endParaRPr>
          </a:p>
        </p:txBody>
      </p:sp>
      <p:sp>
        <p:nvSpPr>
          <p:cNvPr id="7" name="Text Box 68"/>
          <p:cNvSpPr txBox="1">
            <a:spLocks noChangeArrowheads="1"/>
          </p:cNvSpPr>
          <p:nvPr/>
        </p:nvSpPr>
        <p:spPr bwMode="auto">
          <a:xfrm rot="60000">
            <a:off x="1325563" y="4827588"/>
            <a:ext cx="1836737" cy="217487"/>
          </a:xfrm>
          <a:prstGeom prst="rect">
            <a:avLst/>
          </a:prstGeom>
          <a:noFill/>
          <a:ln w="9525">
            <a:noFill/>
            <a:miter lim="800000"/>
            <a:headEnd/>
            <a:tailEnd/>
          </a:ln>
        </p:spPr>
        <p:txBody>
          <a:bodyPr lIns="0" tIns="0" rIns="0" bIns="0"/>
          <a:lstStyle/>
          <a:p>
            <a:pPr defTabSz="409575">
              <a:buClr>
                <a:srgbClr val="FF8100"/>
              </a:buClr>
              <a:buSzPct val="90000"/>
              <a:buFont typeface="Monotype Sorts"/>
              <a:buNone/>
            </a:pPr>
            <a:endParaRPr lang="en-US" sz="2200" dirty="0">
              <a:solidFill>
                <a:srgbClr val="000000"/>
              </a:solidFill>
              <a:latin typeface="Times New Roman" pitchFamily="18" charset="0"/>
            </a:endParaRPr>
          </a:p>
        </p:txBody>
      </p:sp>
      <p:sp>
        <p:nvSpPr>
          <p:cNvPr id="8" name="Rectangle 367"/>
          <p:cNvSpPr>
            <a:spLocks noChangeArrowheads="1"/>
          </p:cNvSpPr>
          <p:nvPr/>
        </p:nvSpPr>
        <p:spPr bwMode="auto">
          <a:xfrm>
            <a:off x="2943225" y="5137150"/>
            <a:ext cx="914400" cy="914400"/>
          </a:xfrm>
          <a:prstGeom prst="rect">
            <a:avLst/>
          </a:prstGeom>
          <a:noFill/>
          <a:ln w="9525">
            <a:noFill/>
            <a:miter lim="800000"/>
            <a:headEnd/>
            <a:tailEnd/>
          </a:ln>
        </p:spPr>
        <p:txBody>
          <a:bodyPr wrap="none" lIns="0" tIns="0" rIns="0" bIns="0" anchor="ctr"/>
          <a:lstStyle/>
          <a:p>
            <a:pPr>
              <a:buClr>
                <a:srgbClr val="FF8100"/>
              </a:buClr>
              <a:buSzPct val="90000"/>
              <a:buFont typeface="Monotype Sorts"/>
              <a:buNone/>
            </a:pPr>
            <a:endParaRPr lang="en-US" sz="900" b="1" dirty="0">
              <a:solidFill>
                <a:srgbClr val="000000"/>
              </a:solidFill>
            </a:endParaRPr>
          </a:p>
        </p:txBody>
      </p:sp>
      <p:grpSp>
        <p:nvGrpSpPr>
          <p:cNvPr id="9" name="Group 470"/>
          <p:cNvGrpSpPr>
            <a:grpSpLocks/>
          </p:cNvGrpSpPr>
          <p:nvPr/>
        </p:nvGrpSpPr>
        <p:grpSpPr bwMode="auto">
          <a:xfrm>
            <a:off x="263525" y="1800225"/>
            <a:ext cx="6996113" cy="4156075"/>
            <a:chOff x="166" y="1326"/>
            <a:chExt cx="4407" cy="2618"/>
          </a:xfrm>
        </p:grpSpPr>
        <p:sp>
          <p:nvSpPr>
            <p:cNvPr id="10" name="Text Box 67"/>
            <p:cNvSpPr txBox="1">
              <a:spLocks noChangeArrowheads="1"/>
            </p:cNvSpPr>
            <p:nvPr/>
          </p:nvSpPr>
          <p:spPr bwMode="auto">
            <a:xfrm rot="-7005">
              <a:off x="171" y="3649"/>
              <a:ext cx="839" cy="259"/>
            </a:xfrm>
            <a:prstGeom prst="rect">
              <a:avLst/>
            </a:prstGeom>
            <a:noFill/>
            <a:ln w="9525">
              <a:noFill/>
              <a:miter lim="800000"/>
              <a:headEnd/>
              <a:tailEnd/>
            </a:ln>
          </p:spPr>
          <p:txBody>
            <a:bodyPr lIns="0" tIns="0" rIns="0" bIns="0">
              <a:spAutoFit/>
            </a:bodyPr>
            <a:lstStyle/>
            <a:p>
              <a:pPr algn="ctr" defTabSz="409575">
                <a:buClr>
                  <a:srgbClr val="FF8100"/>
                </a:buClr>
                <a:buSzPct val="90000"/>
                <a:buFont typeface="Monotype Sorts"/>
                <a:buNone/>
              </a:pPr>
              <a:r>
                <a:rPr lang="en-US" sz="1500" b="1" dirty="0">
                  <a:solidFill>
                    <a:srgbClr val="000000"/>
                  </a:solidFill>
                </a:rPr>
                <a:t>MARGINAL</a:t>
              </a:r>
            </a:p>
            <a:p>
              <a:pPr defTabSz="409575">
                <a:buClr>
                  <a:srgbClr val="FF8100"/>
                </a:buClr>
                <a:buSzPct val="90000"/>
                <a:buFont typeface="Monotype Sorts"/>
                <a:buNone/>
              </a:pPr>
              <a:r>
                <a:rPr lang="en-US" sz="1200" b="1" dirty="0">
                  <a:solidFill>
                    <a:srgbClr val="000000"/>
                  </a:solidFill>
                </a:rPr>
                <a:t>(3 years to attain)</a:t>
              </a:r>
              <a:endParaRPr lang="en-US" sz="1200" dirty="0">
                <a:solidFill>
                  <a:srgbClr val="000000"/>
                </a:solidFill>
                <a:latin typeface="Times New Roman" pitchFamily="18" charset="0"/>
              </a:endParaRPr>
            </a:p>
          </p:txBody>
        </p:sp>
        <p:sp>
          <p:nvSpPr>
            <p:cNvPr id="11" name="Text Box 69"/>
            <p:cNvSpPr txBox="1">
              <a:spLocks noChangeArrowheads="1"/>
            </p:cNvSpPr>
            <p:nvPr/>
          </p:nvSpPr>
          <p:spPr bwMode="auto">
            <a:xfrm rot="-62275">
              <a:off x="399" y="3223"/>
              <a:ext cx="812" cy="259"/>
            </a:xfrm>
            <a:prstGeom prst="rect">
              <a:avLst/>
            </a:prstGeom>
            <a:noFill/>
            <a:ln w="9525">
              <a:noFill/>
              <a:miter lim="800000"/>
              <a:headEnd/>
              <a:tailEnd/>
            </a:ln>
          </p:spPr>
          <p:txBody>
            <a:bodyPr lIns="0" tIns="0" rIns="0" bIns="0">
              <a:spAutoFit/>
            </a:bodyPr>
            <a:lstStyle/>
            <a:p>
              <a:pPr algn="ctr" defTabSz="409575">
                <a:buClr>
                  <a:srgbClr val="FF8100"/>
                </a:buClr>
                <a:buSzPct val="90000"/>
                <a:buFont typeface="Monotype Sorts"/>
                <a:buNone/>
              </a:pPr>
              <a:r>
                <a:rPr lang="en-US" sz="1500" b="1" dirty="0">
                  <a:solidFill>
                    <a:srgbClr val="000000"/>
                  </a:solidFill>
                </a:rPr>
                <a:t>MODERATE</a:t>
              </a:r>
            </a:p>
            <a:p>
              <a:pPr algn="ctr" defTabSz="409575">
                <a:buClr>
                  <a:srgbClr val="FF8100"/>
                </a:buClr>
                <a:buSzPct val="90000"/>
                <a:buFont typeface="Monotype Sorts"/>
                <a:buNone/>
              </a:pPr>
              <a:r>
                <a:rPr lang="en-US" sz="1200" b="1" dirty="0">
                  <a:solidFill>
                    <a:srgbClr val="000000"/>
                  </a:solidFill>
                </a:rPr>
                <a:t>(6 years to attain)</a:t>
              </a:r>
              <a:endParaRPr lang="en-US" sz="1200" dirty="0">
                <a:solidFill>
                  <a:srgbClr val="000000"/>
                </a:solidFill>
                <a:latin typeface="Times New Roman" pitchFamily="18" charset="0"/>
              </a:endParaRPr>
            </a:p>
          </p:txBody>
        </p:sp>
        <p:sp>
          <p:nvSpPr>
            <p:cNvPr id="12" name="Text Box 71"/>
            <p:cNvSpPr txBox="1">
              <a:spLocks noChangeArrowheads="1"/>
            </p:cNvSpPr>
            <p:nvPr/>
          </p:nvSpPr>
          <p:spPr bwMode="auto">
            <a:xfrm rot="-5552">
              <a:off x="791" y="2593"/>
              <a:ext cx="821" cy="259"/>
            </a:xfrm>
            <a:prstGeom prst="rect">
              <a:avLst/>
            </a:prstGeom>
            <a:noFill/>
            <a:ln w="9525">
              <a:noFill/>
              <a:miter lim="800000"/>
              <a:headEnd/>
              <a:tailEnd/>
            </a:ln>
          </p:spPr>
          <p:txBody>
            <a:bodyPr lIns="0" tIns="0" rIns="0" bIns="0">
              <a:spAutoFit/>
            </a:bodyPr>
            <a:lstStyle/>
            <a:p>
              <a:pPr algn="ctr" defTabSz="409575">
                <a:buClr>
                  <a:srgbClr val="FF8100"/>
                </a:buClr>
                <a:buSzPct val="90000"/>
                <a:buFont typeface="Monotype Sorts"/>
                <a:buNone/>
              </a:pPr>
              <a:r>
                <a:rPr lang="en-US" sz="1500" b="1" dirty="0">
                  <a:solidFill>
                    <a:srgbClr val="000000"/>
                  </a:solidFill>
                </a:rPr>
                <a:t>SERIOUS</a:t>
              </a:r>
            </a:p>
            <a:p>
              <a:pPr algn="ctr" defTabSz="409575">
                <a:buClr>
                  <a:srgbClr val="FF8100"/>
                </a:buClr>
                <a:buSzPct val="90000"/>
                <a:buFont typeface="Monotype Sorts"/>
                <a:buNone/>
              </a:pPr>
              <a:r>
                <a:rPr lang="en-US" sz="1200" b="1" dirty="0">
                  <a:solidFill>
                    <a:srgbClr val="000000"/>
                  </a:solidFill>
                </a:rPr>
                <a:t>(9 years to attain)</a:t>
              </a:r>
              <a:endParaRPr lang="en-US" sz="1200" dirty="0">
                <a:solidFill>
                  <a:srgbClr val="000000"/>
                </a:solidFill>
                <a:latin typeface="Times New Roman" pitchFamily="18" charset="0"/>
              </a:endParaRPr>
            </a:p>
          </p:txBody>
        </p:sp>
        <p:sp>
          <p:nvSpPr>
            <p:cNvPr id="13" name="Text Box 73"/>
            <p:cNvSpPr txBox="1">
              <a:spLocks noChangeArrowheads="1"/>
            </p:cNvSpPr>
            <p:nvPr/>
          </p:nvSpPr>
          <p:spPr bwMode="auto">
            <a:xfrm rot="-34950">
              <a:off x="1145" y="1829"/>
              <a:ext cx="1013" cy="260"/>
            </a:xfrm>
            <a:prstGeom prst="rect">
              <a:avLst/>
            </a:prstGeom>
            <a:noFill/>
            <a:ln w="9525">
              <a:noFill/>
              <a:miter lim="800000"/>
              <a:headEnd/>
              <a:tailEnd/>
            </a:ln>
          </p:spPr>
          <p:txBody>
            <a:bodyPr lIns="0" tIns="0" rIns="0" bIns="0">
              <a:spAutoFit/>
            </a:bodyPr>
            <a:lstStyle/>
            <a:p>
              <a:pPr algn="ctr" defTabSz="409575">
                <a:lnSpc>
                  <a:spcPct val="90000"/>
                </a:lnSpc>
                <a:buClr>
                  <a:srgbClr val="FF8100"/>
                </a:buClr>
                <a:buSzPct val="90000"/>
                <a:buFont typeface="Monotype Sorts"/>
                <a:buNone/>
              </a:pPr>
              <a:r>
                <a:rPr lang="en-US" sz="1500" b="1" dirty="0">
                  <a:solidFill>
                    <a:srgbClr val="000000"/>
                  </a:solidFill>
                </a:rPr>
                <a:t>SEVERE</a:t>
              </a:r>
            </a:p>
            <a:p>
              <a:pPr algn="ctr" defTabSz="409575">
                <a:lnSpc>
                  <a:spcPct val="90000"/>
                </a:lnSpc>
                <a:buClr>
                  <a:srgbClr val="FF8100"/>
                </a:buClr>
                <a:buSzPct val="90000"/>
                <a:buFont typeface="Monotype Sorts"/>
                <a:buNone/>
              </a:pPr>
              <a:r>
                <a:rPr lang="en-US" sz="1200" b="1" dirty="0">
                  <a:solidFill>
                    <a:srgbClr val="000000"/>
                  </a:solidFill>
                </a:rPr>
                <a:t>(15/17 years to attain)</a:t>
              </a:r>
              <a:r>
                <a:rPr lang="en-US" sz="1500" b="1" dirty="0">
                  <a:solidFill>
                    <a:srgbClr val="000000"/>
                  </a:solidFill>
                </a:rPr>
                <a:t> </a:t>
              </a:r>
              <a:endParaRPr lang="en-US" sz="2200" dirty="0">
                <a:solidFill>
                  <a:srgbClr val="000000"/>
                </a:solidFill>
                <a:latin typeface="Times New Roman" pitchFamily="18" charset="0"/>
              </a:endParaRPr>
            </a:p>
          </p:txBody>
        </p:sp>
        <p:sp>
          <p:nvSpPr>
            <p:cNvPr id="14" name="Text Box 75"/>
            <p:cNvSpPr txBox="1">
              <a:spLocks noChangeArrowheads="1"/>
            </p:cNvSpPr>
            <p:nvPr/>
          </p:nvSpPr>
          <p:spPr bwMode="auto">
            <a:xfrm rot="-44808">
              <a:off x="1560" y="1350"/>
              <a:ext cx="854" cy="259"/>
            </a:xfrm>
            <a:prstGeom prst="rect">
              <a:avLst/>
            </a:prstGeom>
            <a:noFill/>
            <a:ln w="9525">
              <a:noFill/>
              <a:miter lim="800000"/>
              <a:headEnd/>
              <a:tailEnd/>
            </a:ln>
          </p:spPr>
          <p:txBody>
            <a:bodyPr lIns="0" tIns="0" rIns="0" bIns="0">
              <a:spAutoFit/>
            </a:bodyPr>
            <a:lstStyle/>
            <a:p>
              <a:pPr algn="ctr" defTabSz="409575">
                <a:buClr>
                  <a:srgbClr val="FF8100"/>
                </a:buClr>
                <a:buSzPct val="90000"/>
                <a:buFont typeface="Monotype Sorts"/>
                <a:buNone/>
              </a:pPr>
              <a:r>
                <a:rPr lang="en-US" sz="1500" b="1" dirty="0">
                  <a:solidFill>
                    <a:srgbClr val="000000"/>
                  </a:solidFill>
                </a:rPr>
                <a:t>EXTREME</a:t>
              </a:r>
              <a:endParaRPr lang="en-US" sz="1200" b="1" dirty="0">
                <a:solidFill>
                  <a:srgbClr val="000000"/>
                </a:solidFill>
              </a:endParaRPr>
            </a:p>
            <a:p>
              <a:pPr algn="ctr" defTabSz="409575">
                <a:buClr>
                  <a:srgbClr val="FF8100"/>
                </a:buClr>
                <a:buSzPct val="90000"/>
                <a:buFont typeface="Monotype Sorts"/>
                <a:buNone/>
              </a:pPr>
              <a:r>
                <a:rPr lang="en-US" sz="1200" b="1" dirty="0">
                  <a:solidFill>
                    <a:srgbClr val="000000"/>
                  </a:solidFill>
                </a:rPr>
                <a:t>(20 years to attain)</a:t>
              </a:r>
              <a:endParaRPr lang="en-US" sz="1200" dirty="0">
                <a:solidFill>
                  <a:srgbClr val="000000"/>
                </a:solidFill>
                <a:latin typeface="Times New Roman" pitchFamily="18" charset="0"/>
              </a:endParaRPr>
            </a:p>
          </p:txBody>
        </p:sp>
        <p:grpSp>
          <p:nvGrpSpPr>
            <p:cNvPr id="15" name="Group 469"/>
            <p:cNvGrpSpPr>
              <a:grpSpLocks/>
            </p:cNvGrpSpPr>
            <p:nvPr/>
          </p:nvGrpSpPr>
          <p:grpSpPr bwMode="auto">
            <a:xfrm>
              <a:off x="166" y="1326"/>
              <a:ext cx="4407" cy="2618"/>
              <a:chOff x="166" y="1326"/>
              <a:chExt cx="4407" cy="2618"/>
            </a:xfrm>
          </p:grpSpPr>
          <p:grpSp>
            <p:nvGrpSpPr>
              <p:cNvPr id="16" name="Group 400"/>
              <p:cNvGrpSpPr>
                <a:grpSpLocks/>
              </p:cNvGrpSpPr>
              <p:nvPr/>
            </p:nvGrpSpPr>
            <p:grpSpPr bwMode="auto">
              <a:xfrm>
                <a:off x="1064" y="1326"/>
                <a:ext cx="3500" cy="2618"/>
                <a:chOff x="1898" y="1536"/>
                <a:chExt cx="3500" cy="2618"/>
              </a:xfrm>
            </p:grpSpPr>
            <p:grpSp>
              <p:nvGrpSpPr>
                <p:cNvPr id="22" name="Group 389"/>
                <p:cNvGrpSpPr>
                  <a:grpSpLocks/>
                </p:cNvGrpSpPr>
                <p:nvPr/>
              </p:nvGrpSpPr>
              <p:grpSpPr bwMode="auto">
                <a:xfrm>
                  <a:off x="3185" y="1845"/>
                  <a:ext cx="2213" cy="462"/>
                  <a:chOff x="3185" y="1849"/>
                  <a:chExt cx="2213" cy="462"/>
                </a:xfrm>
              </p:grpSpPr>
              <p:grpSp>
                <p:nvGrpSpPr>
                  <p:cNvPr id="90" name="Group 346"/>
                  <p:cNvGrpSpPr>
                    <a:grpSpLocks/>
                  </p:cNvGrpSpPr>
                  <p:nvPr/>
                </p:nvGrpSpPr>
                <p:grpSpPr bwMode="auto">
                  <a:xfrm>
                    <a:off x="3403" y="1849"/>
                    <a:ext cx="1995" cy="153"/>
                    <a:chOff x="3383" y="1884"/>
                    <a:chExt cx="1995" cy="153"/>
                  </a:xfrm>
                </p:grpSpPr>
                <p:sp>
                  <p:nvSpPr>
                    <p:cNvPr id="97" name="AutoShape 12"/>
                    <p:cNvSpPr>
                      <a:spLocks noChangeArrowheads="1"/>
                    </p:cNvSpPr>
                    <p:nvPr/>
                  </p:nvSpPr>
                  <p:spPr bwMode="auto">
                    <a:xfrm flipV="1">
                      <a:off x="3383" y="1884"/>
                      <a:ext cx="1995"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98" name="Text Box 13"/>
                    <p:cNvSpPr txBox="1">
                      <a:spLocks noChangeArrowheads="1"/>
                    </p:cNvSpPr>
                    <p:nvPr/>
                  </p:nvSpPr>
                  <p:spPr bwMode="auto">
                    <a:xfrm>
                      <a:off x="3520" y="1917"/>
                      <a:ext cx="1394"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PENALTY FEE PROGRAM FOR MAJOR SOURCES</a:t>
                      </a:r>
                    </a:p>
                  </p:txBody>
                </p:sp>
              </p:grpSp>
              <p:grpSp>
                <p:nvGrpSpPr>
                  <p:cNvPr id="91" name="Group 345"/>
                  <p:cNvGrpSpPr>
                    <a:grpSpLocks/>
                  </p:cNvGrpSpPr>
                  <p:nvPr/>
                </p:nvGrpSpPr>
                <p:grpSpPr bwMode="auto">
                  <a:xfrm>
                    <a:off x="3296" y="2003"/>
                    <a:ext cx="2102" cy="153"/>
                    <a:chOff x="3275" y="2034"/>
                    <a:chExt cx="2102" cy="153"/>
                  </a:xfrm>
                </p:grpSpPr>
                <p:sp>
                  <p:nvSpPr>
                    <p:cNvPr id="95" name="AutoShape 14"/>
                    <p:cNvSpPr>
                      <a:spLocks noChangeArrowheads="1"/>
                    </p:cNvSpPr>
                    <p:nvPr/>
                  </p:nvSpPr>
                  <p:spPr bwMode="auto">
                    <a:xfrm flipV="1">
                      <a:off x="3275" y="2034"/>
                      <a:ext cx="2102"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96" name="Text Box 16"/>
                    <p:cNvSpPr txBox="1">
                      <a:spLocks noChangeArrowheads="1"/>
                    </p:cNvSpPr>
                    <p:nvPr/>
                  </p:nvSpPr>
                  <p:spPr bwMode="auto">
                    <a:xfrm>
                      <a:off x="3496" y="2068"/>
                      <a:ext cx="945"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LOW VOC REFORMULATED GAS</a:t>
                      </a:r>
                      <a:endParaRPr lang="en-US" sz="900" dirty="0">
                        <a:solidFill>
                          <a:srgbClr val="000000"/>
                        </a:solidFill>
                        <a:latin typeface="Times New Roman" pitchFamily="18" charset="0"/>
                      </a:endParaRPr>
                    </a:p>
                  </p:txBody>
                </p:sp>
              </p:grpSp>
              <p:grpSp>
                <p:nvGrpSpPr>
                  <p:cNvPr id="92" name="Group 344"/>
                  <p:cNvGrpSpPr>
                    <a:grpSpLocks/>
                  </p:cNvGrpSpPr>
                  <p:nvPr/>
                </p:nvGrpSpPr>
                <p:grpSpPr bwMode="auto">
                  <a:xfrm>
                    <a:off x="3185" y="2156"/>
                    <a:ext cx="2213" cy="155"/>
                    <a:chOff x="3165" y="2184"/>
                    <a:chExt cx="2213" cy="155"/>
                  </a:xfrm>
                </p:grpSpPr>
                <p:sp>
                  <p:nvSpPr>
                    <p:cNvPr id="93" name="AutoShape 17"/>
                    <p:cNvSpPr>
                      <a:spLocks noChangeArrowheads="1"/>
                    </p:cNvSpPr>
                    <p:nvPr/>
                  </p:nvSpPr>
                  <p:spPr bwMode="auto">
                    <a:xfrm flipV="1">
                      <a:off x="3165" y="2184"/>
                      <a:ext cx="2213"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94" name="Text Box 22"/>
                    <p:cNvSpPr txBox="1">
                      <a:spLocks noChangeArrowheads="1"/>
                    </p:cNvSpPr>
                    <p:nvPr/>
                  </p:nvSpPr>
                  <p:spPr bwMode="auto">
                    <a:xfrm>
                      <a:off x="3380" y="2217"/>
                      <a:ext cx="676"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VMT GROWTH OFFSET</a:t>
                      </a:r>
                    </a:p>
                  </p:txBody>
                </p:sp>
              </p:grpSp>
            </p:grpSp>
            <p:grpSp>
              <p:nvGrpSpPr>
                <p:cNvPr id="23" name="Group 374"/>
                <p:cNvGrpSpPr>
                  <a:grpSpLocks/>
                </p:cNvGrpSpPr>
                <p:nvPr/>
              </p:nvGrpSpPr>
              <p:grpSpPr bwMode="auto">
                <a:xfrm>
                  <a:off x="2639" y="2308"/>
                  <a:ext cx="2759" cy="767"/>
                  <a:chOff x="2622" y="2312"/>
                  <a:chExt cx="2759" cy="767"/>
                </a:xfrm>
              </p:grpSpPr>
              <p:grpSp>
                <p:nvGrpSpPr>
                  <p:cNvPr id="66" name="Group 343"/>
                  <p:cNvGrpSpPr>
                    <a:grpSpLocks/>
                  </p:cNvGrpSpPr>
                  <p:nvPr/>
                </p:nvGrpSpPr>
                <p:grpSpPr bwMode="auto">
                  <a:xfrm>
                    <a:off x="3058" y="2312"/>
                    <a:ext cx="2323" cy="155"/>
                    <a:chOff x="3055" y="2333"/>
                    <a:chExt cx="2323" cy="155"/>
                  </a:xfrm>
                </p:grpSpPr>
                <p:sp>
                  <p:nvSpPr>
                    <p:cNvPr id="88" name="AutoShape 19"/>
                    <p:cNvSpPr>
                      <a:spLocks noChangeArrowheads="1"/>
                    </p:cNvSpPr>
                    <p:nvPr/>
                  </p:nvSpPr>
                  <p:spPr bwMode="auto">
                    <a:xfrm flipV="1">
                      <a:off x="3055" y="2333"/>
                      <a:ext cx="2323"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89" name="Text Box 20"/>
                    <p:cNvSpPr txBox="1">
                      <a:spLocks noChangeArrowheads="1"/>
                    </p:cNvSpPr>
                    <p:nvPr/>
                  </p:nvSpPr>
                  <p:spPr bwMode="auto">
                    <a:xfrm>
                      <a:off x="3248" y="2366"/>
                      <a:ext cx="1322"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VMT DEMONSTRATION (&amp; TCMs IF NEEDED)</a:t>
                      </a:r>
                      <a:endParaRPr lang="en-US" sz="2200" dirty="0">
                        <a:solidFill>
                          <a:srgbClr val="000000"/>
                        </a:solidFill>
                        <a:latin typeface="Times New Roman" pitchFamily="18" charset="0"/>
                      </a:endParaRPr>
                    </a:p>
                  </p:txBody>
                </p:sp>
              </p:grpSp>
              <p:grpSp>
                <p:nvGrpSpPr>
                  <p:cNvPr id="67" name="Group 342"/>
                  <p:cNvGrpSpPr>
                    <a:grpSpLocks/>
                  </p:cNvGrpSpPr>
                  <p:nvPr/>
                </p:nvGrpSpPr>
                <p:grpSpPr bwMode="auto">
                  <a:xfrm>
                    <a:off x="2946" y="2466"/>
                    <a:ext cx="2435" cy="153"/>
                    <a:chOff x="2943" y="2482"/>
                    <a:chExt cx="2435" cy="153"/>
                  </a:xfrm>
                </p:grpSpPr>
                <p:sp>
                  <p:nvSpPr>
                    <p:cNvPr id="86" name="AutoShape 21"/>
                    <p:cNvSpPr>
                      <a:spLocks noChangeArrowheads="1"/>
                    </p:cNvSpPr>
                    <p:nvPr/>
                  </p:nvSpPr>
                  <p:spPr bwMode="auto">
                    <a:xfrm flipV="1">
                      <a:off x="2943" y="2482"/>
                      <a:ext cx="2435"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87" name="Text Box 18"/>
                    <p:cNvSpPr txBox="1">
                      <a:spLocks noChangeArrowheads="1"/>
                    </p:cNvSpPr>
                    <p:nvPr/>
                  </p:nvSpPr>
                  <p:spPr bwMode="auto">
                    <a:xfrm>
                      <a:off x="3117" y="2513"/>
                      <a:ext cx="1533" cy="87"/>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NSR REQUIREMENTS </a:t>
                      </a:r>
                      <a:r>
                        <a:rPr lang="en-US" sz="900" b="1" dirty="0" smtClean="0">
                          <a:solidFill>
                            <a:srgbClr val="000000"/>
                          </a:solidFill>
                        </a:rPr>
                        <a:t>FOR EXISTING </a:t>
                      </a:r>
                      <a:r>
                        <a:rPr lang="en-US" sz="900" b="1" dirty="0">
                          <a:solidFill>
                            <a:srgbClr val="000000"/>
                          </a:solidFill>
                        </a:rPr>
                        <a:t>SOURCE MODS</a:t>
                      </a:r>
                      <a:endParaRPr lang="en-US" sz="2200" dirty="0">
                        <a:solidFill>
                          <a:srgbClr val="000000"/>
                        </a:solidFill>
                        <a:latin typeface="Times New Roman" pitchFamily="18" charset="0"/>
                      </a:endParaRPr>
                    </a:p>
                  </p:txBody>
                </p:sp>
              </p:grpSp>
              <p:grpSp>
                <p:nvGrpSpPr>
                  <p:cNvPr id="68" name="Group 337"/>
                  <p:cNvGrpSpPr>
                    <a:grpSpLocks/>
                  </p:cNvGrpSpPr>
                  <p:nvPr/>
                </p:nvGrpSpPr>
                <p:grpSpPr bwMode="auto">
                  <a:xfrm>
                    <a:off x="2622" y="2924"/>
                    <a:ext cx="2759" cy="155"/>
                    <a:chOff x="2620" y="2932"/>
                    <a:chExt cx="2759" cy="155"/>
                  </a:xfrm>
                </p:grpSpPr>
                <p:grpSp>
                  <p:nvGrpSpPr>
                    <p:cNvPr id="81" name="Group 336"/>
                    <p:cNvGrpSpPr>
                      <a:grpSpLocks/>
                    </p:cNvGrpSpPr>
                    <p:nvPr/>
                  </p:nvGrpSpPr>
                  <p:grpSpPr bwMode="auto">
                    <a:xfrm>
                      <a:off x="2620" y="2932"/>
                      <a:ext cx="2759" cy="155"/>
                      <a:chOff x="2620" y="2932"/>
                      <a:chExt cx="2759" cy="155"/>
                    </a:xfrm>
                  </p:grpSpPr>
                  <p:sp>
                    <p:nvSpPr>
                      <p:cNvPr id="84" name="AutoShape 29"/>
                      <p:cNvSpPr>
                        <a:spLocks noChangeArrowheads="1"/>
                      </p:cNvSpPr>
                      <p:nvPr/>
                    </p:nvSpPr>
                    <p:spPr bwMode="auto">
                      <a:xfrm flipV="1">
                        <a:off x="2620" y="2932"/>
                        <a:ext cx="1220"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85" name="AutoShape 313"/>
                      <p:cNvSpPr>
                        <a:spLocks noChangeArrowheads="1"/>
                      </p:cNvSpPr>
                      <p:nvPr/>
                    </p:nvSpPr>
                    <p:spPr bwMode="auto">
                      <a:xfrm flipV="1">
                        <a:off x="3840" y="2932"/>
                        <a:ext cx="1539"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sp>
                  <p:nvSpPr>
                    <p:cNvPr id="82" name="Text Box 322"/>
                    <p:cNvSpPr txBox="1">
                      <a:spLocks noChangeArrowheads="1"/>
                    </p:cNvSpPr>
                    <p:nvPr/>
                  </p:nvSpPr>
                  <p:spPr bwMode="auto">
                    <a:xfrm>
                      <a:off x="4115" y="2966"/>
                      <a:ext cx="943" cy="86"/>
                    </a:xfrm>
                    <a:prstGeom prst="rect">
                      <a:avLst/>
                    </a:prstGeom>
                    <a:noFill/>
                    <a:ln w="9525">
                      <a:noFill/>
                      <a:miter lim="800000"/>
                      <a:headEnd/>
                      <a:tailEnd/>
                    </a:ln>
                  </p:spPr>
                  <p:txBody>
                    <a:bodyPr wrap="none" lIns="0" tIns="0" rIns="0" bIns="0" anchor="ctr">
                      <a:spAutoFit/>
                    </a:bodyPr>
                    <a:lstStyle/>
                    <a:p>
                      <a:pPr algn="ctr" defTabSz="409575">
                        <a:buClr>
                          <a:srgbClr val="000000"/>
                        </a:buClr>
                        <a:buSzPct val="90000"/>
                        <a:buFont typeface="Monotype Sorts"/>
                        <a:buNone/>
                      </a:pPr>
                      <a:r>
                        <a:rPr lang="en-US" sz="900" b="1" dirty="0">
                          <a:solidFill>
                            <a:srgbClr val="000000"/>
                          </a:solidFill>
                        </a:rPr>
                        <a:t>ENHANCED MONITORING PLAN</a:t>
                      </a:r>
                      <a:endParaRPr lang="en-US" sz="900" dirty="0">
                        <a:solidFill>
                          <a:srgbClr val="000000"/>
                        </a:solidFill>
                        <a:latin typeface="Times New Roman" pitchFamily="18" charset="0"/>
                      </a:endParaRPr>
                    </a:p>
                  </p:txBody>
                </p:sp>
                <p:sp>
                  <p:nvSpPr>
                    <p:cNvPr id="83" name="Text Box 30"/>
                    <p:cNvSpPr txBox="1">
                      <a:spLocks noChangeArrowheads="1"/>
                    </p:cNvSpPr>
                    <p:nvPr/>
                  </p:nvSpPr>
                  <p:spPr bwMode="auto">
                    <a:xfrm>
                      <a:off x="2671" y="2965"/>
                      <a:ext cx="1109"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3% ANNUAL RFP UNTIL ATTAINMENT</a:t>
                      </a:r>
                      <a:endParaRPr lang="en-US" sz="2200" dirty="0">
                        <a:solidFill>
                          <a:srgbClr val="000000"/>
                        </a:solidFill>
                        <a:latin typeface="Times New Roman" pitchFamily="18" charset="0"/>
                      </a:endParaRPr>
                    </a:p>
                  </p:txBody>
                </p:sp>
              </p:grpSp>
              <p:grpSp>
                <p:nvGrpSpPr>
                  <p:cNvPr id="69" name="Group 339"/>
                  <p:cNvGrpSpPr>
                    <a:grpSpLocks/>
                  </p:cNvGrpSpPr>
                  <p:nvPr/>
                </p:nvGrpSpPr>
                <p:grpSpPr bwMode="auto">
                  <a:xfrm>
                    <a:off x="2732" y="2770"/>
                    <a:ext cx="2649" cy="155"/>
                    <a:chOff x="2729" y="2776"/>
                    <a:chExt cx="2649" cy="155"/>
                  </a:xfrm>
                </p:grpSpPr>
                <p:grpSp>
                  <p:nvGrpSpPr>
                    <p:cNvPr id="76" name="Group 338"/>
                    <p:cNvGrpSpPr>
                      <a:grpSpLocks/>
                    </p:cNvGrpSpPr>
                    <p:nvPr/>
                  </p:nvGrpSpPr>
                  <p:grpSpPr bwMode="auto">
                    <a:xfrm>
                      <a:off x="2729" y="2776"/>
                      <a:ext cx="2649" cy="155"/>
                      <a:chOff x="2729" y="2776"/>
                      <a:chExt cx="2649" cy="155"/>
                    </a:xfrm>
                  </p:grpSpPr>
                  <p:sp>
                    <p:nvSpPr>
                      <p:cNvPr id="79" name="AutoShape 27"/>
                      <p:cNvSpPr>
                        <a:spLocks noChangeArrowheads="1"/>
                      </p:cNvSpPr>
                      <p:nvPr/>
                    </p:nvSpPr>
                    <p:spPr bwMode="auto">
                      <a:xfrm flipV="1">
                        <a:off x="2729" y="2776"/>
                        <a:ext cx="1324" cy="155"/>
                      </a:xfrm>
                      <a:prstGeom prst="roundRect">
                        <a:avLst>
                          <a:gd name="adj" fmla="val 0"/>
                        </a:avLst>
                      </a:prstGeom>
                      <a:solidFill>
                        <a:srgbClr val="A1E2FF"/>
                      </a:solidFill>
                      <a:ln w="19024">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80" name="AutoShape 323"/>
                      <p:cNvSpPr>
                        <a:spLocks noChangeArrowheads="1"/>
                      </p:cNvSpPr>
                      <p:nvPr/>
                    </p:nvSpPr>
                    <p:spPr bwMode="auto">
                      <a:xfrm flipV="1">
                        <a:off x="4053" y="2776"/>
                        <a:ext cx="1325"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sp>
                  <p:nvSpPr>
                    <p:cNvPr id="77" name="Text Box 28"/>
                    <p:cNvSpPr txBox="1">
                      <a:spLocks noChangeArrowheads="1"/>
                    </p:cNvSpPr>
                    <p:nvPr/>
                  </p:nvSpPr>
                  <p:spPr bwMode="auto">
                    <a:xfrm>
                      <a:off x="2789" y="2811"/>
                      <a:ext cx="1031"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MODELED DEMO OF ATTAINMENT</a:t>
                      </a:r>
                      <a:endParaRPr lang="en-US" sz="2200" dirty="0">
                        <a:solidFill>
                          <a:srgbClr val="000000"/>
                        </a:solidFill>
                        <a:latin typeface="Times New Roman" pitchFamily="18" charset="0"/>
                      </a:endParaRPr>
                    </a:p>
                  </p:txBody>
                </p:sp>
                <p:sp>
                  <p:nvSpPr>
                    <p:cNvPr id="78" name="Text Box 324"/>
                    <p:cNvSpPr txBox="1">
                      <a:spLocks noChangeArrowheads="1"/>
                    </p:cNvSpPr>
                    <p:nvPr/>
                  </p:nvSpPr>
                  <p:spPr bwMode="auto">
                    <a:xfrm>
                      <a:off x="4159" y="2792"/>
                      <a:ext cx="1112" cy="130"/>
                    </a:xfrm>
                    <a:prstGeom prst="rect">
                      <a:avLst/>
                    </a:prstGeom>
                    <a:noFill/>
                    <a:ln w="9525">
                      <a:noFill/>
                      <a:miter lim="800000"/>
                      <a:headEnd/>
                      <a:tailEnd/>
                    </a:ln>
                  </p:spPr>
                  <p:txBody>
                    <a:bodyPr lIns="0" tIns="0" rIns="0" bIns="0" anchor="ctr">
                      <a:spAutoFit/>
                    </a:bodyPr>
                    <a:lstStyle/>
                    <a:p>
                      <a:pPr defTabSz="409575">
                        <a:lnSpc>
                          <a:spcPct val="75000"/>
                        </a:lnSpc>
                        <a:buClr>
                          <a:srgbClr val="000000"/>
                        </a:buClr>
                        <a:buSzPct val="90000"/>
                        <a:buFont typeface="Monotype Sorts"/>
                        <a:buNone/>
                      </a:pPr>
                      <a:r>
                        <a:rPr lang="en-US" sz="900" b="1" dirty="0">
                          <a:solidFill>
                            <a:srgbClr val="000000"/>
                          </a:solidFill>
                        </a:rPr>
                        <a:t>MILESTONE CONTINGENCY MEASURES FOR RFP</a:t>
                      </a:r>
                      <a:endParaRPr lang="en-US" sz="2200" dirty="0">
                        <a:solidFill>
                          <a:srgbClr val="000000"/>
                        </a:solidFill>
                        <a:latin typeface="Times New Roman" pitchFamily="18" charset="0"/>
                      </a:endParaRPr>
                    </a:p>
                  </p:txBody>
                </p:sp>
              </p:grpSp>
              <p:grpSp>
                <p:nvGrpSpPr>
                  <p:cNvPr id="70" name="Group 341"/>
                  <p:cNvGrpSpPr>
                    <a:grpSpLocks/>
                  </p:cNvGrpSpPr>
                  <p:nvPr/>
                </p:nvGrpSpPr>
                <p:grpSpPr bwMode="auto">
                  <a:xfrm>
                    <a:off x="2836" y="2618"/>
                    <a:ext cx="2545" cy="153"/>
                    <a:chOff x="2836" y="2623"/>
                    <a:chExt cx="2545" cy="153"/>
                  </a:xfrm>
                </p:grpSpPr>
                <p:grpSp>
                  <p:nvGrpSpPr>
                    <p:cNvPr id="71" name="Group 340"/>
                    <p:cNvGrpSpPr>
                      <a:grpSpLocks/>
                    </p:cNvGrpSpPr>
                    <p:nvPr/>
                  </p:nvGrpSpPr>
                  <p:grpSpPr bwMode="auto">
                    <a:xfrm>
                      <a:off x="2836" y="2623"/>
                      <a:ext cx="2545" cy="153"/>
                      <a:chOff x="2836" y="2623"/>
                      <a:chExt cx="2545" cy="153"/>
                    </a:xfrm>
                  </p:grpSpPr>
                  <p:sp>
                    <p:nvSpPr>
                      <p:cNvPr id="74" name="AutoShape 23"/>
                      <p:cNvSpPr>
                        <a:spLocks noChangeArrowheads="1"/>
                      </p:cNvSpPr>
                      <p:nvPr/>
                    </p:nvSpPr>
                    <p:spPr bwMode="auto">
                      <a:xfrm flipV="1">
                        <a:off x="3793" y="2623"/>
                        <a:ext cx="1588"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75" name="AutoShape 24"/>
                      <p:cNvSpPr>
                        <a:spLocks noChangeArrowheads="1"/>
                      </p:cNvSpPr>
                      <p:nvPr/>
                    </p:nvSpPr>
                    <p:spPr bwMode="auto">
                      <a:xfrm flipV="1">
                        <a:off x="2836" y="2623"/>
                        <a:ext cx="957"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sp>
                  <p:nvSpPr>
                    <p:cNvPr id="72" name="Text Box 25"/>
                    <p:cNvSpPr txBox="1">
                      <a:spLocks noChangeArrowheads="1"/>
                    </p:cNvSpPr>
                    <p:nvPr/>
                  </p:nvSpPr>
                  <p:spPr bwMode="auto">
                    <a:xfrm>
                      <a:off x="2975" y="2656"/>
                      <a:ext cx="726"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ENHANCED VEHICLE I/M</a:t>
                      </a:r>
                      <a:endParaRPr lang="en-US" sz="2200" dirty="0">
                        <a:solidFill>
                          <a:srgbClr val="000000"/>
                        </a:solidFill>
                        <a:latin typeface="Times New Roman" pitchFamily="18" charset="0"/>
                      </a:endParaRPr>
                    </a:p>
                  </p:txBody>
                </p:sp>
                <p:sp>
                  <p:nvSpPr>
                    <p:cNvPr id="73" name="Text Box 26"/>
                    <p:cNvSpPr txBox="1">
                      <a:spLocks noChangeArrowheads="1"/>
                    </p:cNvSpPr>
                    <p:nvPr/>
                  </p:nvSpPr>
                  <p:spPr bwMode="auto">
                    <a:xfrm>
                      <a:off x="3865" y="2657"/>
                      <a:ext cx="1211"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CLEAN FUELS PROGRAM (IF APPLICABLE)</a:t>
                      </a:r>
                    </a:p>
                  </p:txBody>
                </p:sp>
              </p:grpSp>
            </p:grpSp>
            <p:grpSp>
              <p:nvGrpSpPr>
                <p:cNvPr id="24" name="Group 384"/>
                <p:cNvGrpSpPr>
                  <a:grpSpLocks/>
                </p:cNvGrpSpPr>
                <p:nvPr/>
              </p:nvGrpSpPr>
              <p:grpSpPr bwMode="auto">
                <a:xfrm>
                  <a:off x="2223" y="3077"/>
                  <a:ext cx="3175" cy="614"/>
                  <a:chOff x="2223" y="3081"/>
                  <a:chExt cx="3175" cy="614"/>
                </a:xfrm>
              </p:grpSpPr>
              <p:grpSp>
                <p:nvGrpSpPr>
                  <p:cNvPr id="48" name="Group 334"/>
                  <p:cNvGrpSpPr>
                    <a:grpSpLocks/>
                  </p:cNvGrpSpPr>
                  <p:nvPr/>
                </p:nvGrpSpPr>
                <p:grpSpPr bwMode="auto">
                  <a:xfrm>
                    <a:off x="2545" y="3081"/>
                    <a:ext cx="2853" cy="153"/>
                    <a:chOff x="2526" y="3079"/>
                    <a:chExt cx="2853" cy="153"/>
                  </a:xfrm>
                </p:grpSpPr>
                <p:sp>
                  <p:nvSpPr>
                    <p:cNvPr id="64" name="AutoShape 32"/>
                    <p:cNvSpPr>
                      <a:spLocks noChangeArrowheads="1"/>
                    </p:cNvSpPr>
                    <p:nvPr/>
                  </p:nvSpPr>
                  <p:spPr bwMode="auto">
                    <a:xfrm flipV="1">
                      <a:off x="2526" y="3079"/>
                      <a:ext cx="2853"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65" name="Text Box 33"/>
                    <p:cNvSpPr txBox="1">
                      <a:spLocks noChangeArrowheads="1"/>
                    </p:cNvSpPr>
                    <p:nvPr/>
                  </p:nvSpPr>
                  <p:spPr bwMode="auto">
                    <a:xfrm>
                      <a:off x="2640" y="3111"/>
                      <a:ext cx="1418" cy="87"/>
                    </a:xfrm>
                    <a:prstGeom prst="rect">
                      <a:avLst/>
                    </a:prstGeom>
                    <a:noFill/>
                    <a:ln w="9525">
                      <a:noFill/>
                      <a:miter lim="800000"/>
                      <a:headEnd/>
                      <a:tailEnd/>
                    </a:ln>
                    <a:effectLst/>
                  </p:spPr>
                  <p:txBody>
                    <a:bodyPr wrap="none" lIns="0" tIns="0" rIns="0" bIns="0" anchor="ctr">
                      <a:spAutoFit/>
                    </a:bodyPr>
                    <a:lstStyle/>
                    <a:p>
                      <a:pPr defTabSz="409575">
                        <a:buClr>
                          <a:srgbClr val="000000"/>
                        </a:buClr>
                        <a:buSzPct val="90000"/>
                        <a:buFont typeface="Monotype Sorts" pitchFamily="2" charset="2"/>
                        <a:buNone/>
                        <a:defRPr/>
                      </a:pPr>
                      <a:r>
                        <a:rPr lang="en-US" sz="900" b="1" strike="sngStrike" dirty="0">
                          <a:solidFill>
                            <a:srgbClr val="000000"/>
                          </a:solidFill>
                          <a:latin typeface=""/>
                        </a:rPr>
                        <a:t>STAGE II GASOLINE VAPOR </a:t>
                      </a:r>
                      <a:r>
                        <a:rPr lang="en-US" sz="900" b="1" strike="sngStrike" dirty="0" smtClean="0">
                          <a:solidFill>
                            <a:srgbClr val="000000"/>
                          </a:solidFill>
                          <a:latin typeface=""/>
                        </a:rPr>
                        <a:t>RECOVRY</a:t>
                      </a:r>
                      <a:endParaRPr lang="en-US" sz="2200" strike="sngStrike" dirty="0">
                        <a:solidFill>
                          <a:srgbClr val="000000"/>
                        </a:solidFill>
                        <a:latin typeface="Times New Roman" pitchFamily="18" charset="0"/>
                      </a:endParaRPr>
                    </a:p>
                  </p:txBody>
                </p:sp>
              </p:grpSp>
              <p:grpSp>
                <p:nvGrpSpPr>
                  <p:cNvPr id="49" name="Group 333"/>
                  <p:cNvGrpSpPr>
                    <a:grpSpLocks/>
                  </p:cNvGrpSpPr>
                  <p:nvPr/>
                </p:nvGrpSpPr>
                <p:grpSpPr bwMode="auto">
                  <a:xfrm>
                    <a:off x="2419" y="3235"/>
                    <a:ext cx="2979" cy="153"/>
                    <a:chOff x="2406" y="3221"/>
                    <a:chExt cx="2979" cy="153"/>
                  </a:xfrm>
                </p:grpSpPr>
                <p:grpSp>
                  <p:nvGrpSpPr>
                    <p:cNvPr id="59" name="Group 332"/>
                    <p:cNvGrpSpPr>
                      <a:grpSpLocks/>
                    </p:cNvGrpSpPr>
                    <p:nvPr/>
                  </p:nvGrpSpPr>
                  <p:grpSpPr bwMode="auto">
                    <a:xfrm>
                      <a:off x="2406" y="3221"/>
                      <a:ext cx="2979" cy="153"/>
                      <a:chOff x="2406" y="3221"/>
                      <a:chExt cx="2979" cy="153"/>
                    </a:xfrm>
                  </p:grpSpPr>
                  <p:sp>
                    <p:nvSpPr>
                      <p:cNvPr id="62" name="AutoShape 34"/>
                      <p:cNvSpPr>
                        <a:spLocks noChangeArrowheads="1"/>
                      </p:cNvSpPr>
                      <p:nvPr/>
                    </p:nvSpPr>
                    <p:spPr bwMode="auto">
                      <a:xfrm flipV="1">
                        <a:off x="3282" y="3221"/>
                        <a:ext cx="2103"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63" name="AutoShape 35"/>
                      <p:cNvSpPr>
                        <a:spLocks noChangeArrowheads="1"/>
                      </p:cNvSpPr>
                      <p:nvPr/>
                    </p:nvSpPr>
                    <p:spPr bwMode="auto">
                      <a:xfrm flipV="1">
                        <a:off x="2406" y="3221"/>
                        <a:ext cx="873"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sp>
                  <p:nvSpPr>
                    <p:cNvPr id="60" name="Text Box 36"/>
                    <p:cNvSpPr txBox="1">
                      <a:spLocks noChangeArrowheads="1"/>
                    </p:cNvSpPr>
                    <p:nvPr/>
                  </p:nvSpPr>
                  <p:spPr bwMode="auto">
                    <a:xfrm>
                      <a:off x="2526" y="3254"/>
                      <a:ext cx="565"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BASIC VEHICLE I/M</a:t>
                      </a:r>
                      <a:endParaRPr lang="en-US" sz="2200" dirty="0">
                        <a:solidFill>
                          <a:srgbClr val="000000"/>
                        </a:solidFill>
                        <a:latin typeface="Times New Roman" pitchFamily="18" charset="0"/>
                      </a:endParaRPr>
                    </a:p>
                  </p:txBody>
                </p:sp>
                <p:sp>
                  <p:nvSpPr>
                    <p:cNvPr id="61" name="Text Box 37"/>
                    <p:cNvSpPr txBox="1">
                      <a:spLocks noChangeArrowheads="1"/>
                    </p:cNvSpPr>
                    <p:nvPr/>
                  </p:nvSpPr>
                  <p:spPr bwMode="auto">
                    <a:xfrm>
                      <a:off x="3566" y="3255"/>
                      <a:ext cx="1535" cy="86"/>
                    </a:xfrm>
                    <a:prstGeom prst="rect">
                      <a:avLst/>
                    </a:prstGeom>
                    <a:noFill/>
                    <a:ln w="9525">
                      <a:noFill/>
                      <a:miter lim="800000"/>
                      <a:headEnd/>
                      <a:tailEnd/>
                    </a:ln>
                  </p:spPr>
                  <p:txBody>
                    <a:bodyPr wrap="none" lIns="0" tIns="0" rIns="0" bIns="0" anchor="ctr">
                      <a:spAutoFit/>
                    </a:bodyPr>
                    <a:lstStyle/>
                    <a:p>
                      <a:pPr algn="ctr" defTabSz="409575">
                        <a:buClr>
                          <a:srgbClr val="000000"/>
                        </a:buClr>
                        <a:buSzPct val="90000"/>
                        <a:buFont typeface="Monotype Sorts"/>
                        <a:buNone/>
                      </a:pPr>
                      <a:r>
                        <a:rPr lang="en-US" sz="900" b="1" dirty="0">
                          <a:solidFill>
                            <a:srgbClr val="000000"/>
                          </a:solidFill>
                        </a:rPr>
                        <a:t>CONTINGENCY MEASURES FOR FAILURE TO ATTAIN</a:t>
                      </a:r>
                    </a:p>
                  </p:txBody>
                </p:sp>
              </p:grpSp>
              <p:grpSp>
                <p:nvGrpSpPr>
                  <p:cNvPr id="50" name="Group 331"/>
                  <p:cNvGrpSpPr>
                    <a:grpSpLocks/>
                  </p:cNvGrpSpPr>
                  <p:nvPr/>
                </p:nvGrpSpPr>
                <p:grpSpPr bwMode="auto">
                  <a:xfrm>
                    <a:off x="2318" y="3388"/>
                    <a:ext cx="3080" cy="155"/>
                    <a:chOff x="2304" y="3374"/>
                    <a:chExt cx="3080" cy="155"/>
                  </a:xfrm>
                </p:grpSpPr>
                <p:sp>
                  <p:nvSpPr>
                    <p:cNvPr id="57" name="AutoShape 39"/>
                    <p:cNvSpPr>
                      <a:spLocks noChangeArrowheads="1"/>
                    </p:cNvSpPr>
                    <p:nvPr/>
                  </p:nvSpPr>
                  <p:spPr bwMode="auto">
                    <a:xfrm flipV="1">
                      <a:off x="2304" y="3374"/>
                      <a:ext cx="3080"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58" name="Text Box 40"/>
                    <p:cNvSpPr txBox="1">
                      <a:spLocks noChangeArrowheads="1"/>
                    </p:cNvSpPr>
                    <p:nvPr/>
                  </p:nvSpPr>
                  <p:spPr bwMode="auto">
                    <a:xfrm>
                      <a:off x="2406" y="3407"/>
                      <a:ext cx="883"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ROP (15% RFP OVER 6 YEARS)</a:t>
                      </a:r>
                      <a:endParaRPr lang="en-US" sz="2200" dirty="0">
                        <a:solidFill>
                          <a:srgbClr val="000000"/>
                        </a:solidFill>
                        <a:latin typeface="Times New Roman" pitchFamily="18" charset="0"/>
                      </a:endParaRPr>
                    </a:p>
                  </p:txBody>
                </p:sp>
              </p:grpSp>
              <p:grpSp>
                <p:nvGrpSpPr>
                  <p:cNvPr id="51" name="Group 330"/>
                  <p:cNvGrpSpPr>
                    <a:grpSpLocks/>
                  </p:cNvGrpSpPr>
                  <p:nvPr/>
                </p:nvGrpSpPr>
                <p:grpSpPr bwMode="auto">
                  <a:xfrm>
                    <a:off x="2223" y="3543"/>
                    <a:ext cx="3175" cy="152"/>
                    <a:chOff x="2206" y="3525"/>
                    <a:chExt cx="3175" cy="152"/>
                  </a:xfrm>
                </p:grpSpPr>
                <p:grpSp>
                  <p:nvGrpSpPr>
                    <p:cNvPr id="52" name="Group 329"/>
                    <p:cNvGrpSpPr>
                      <a:grpSpLocks/>
                    </p:cNvGrpSpPr>
                    <p:nvPr/>
                  </p:nvGrpSpPr>
                  <p:grpSpPr bwMode="auto">
                    <a:xfrm>
                      <a:off x="2206" y="3525"/>
                      <a:ext cx="3175" cy="152"/>
                      <a:chOff x="2206" y="3525"/>
                      <a:chExt cx="3175" cy="152"/>
                    </a:xfrm>
                  </p:grpSpPr>
                  <p:sp>
                    <p:nvSpPr>
                      <p:cNvPr id="55" name="AutoShape 314"/>
                      <p:cNvSpPr>
                        <a:spLocks noChangeArrowheads="1"/>
                      </p:cNvSpPr>
                      <p:nvPr/>
                    </p:nvSpPr>
                    <p:spPr bwMode="auto">
                      <a:xfrm flipV="1">
                        <a:off x="3693" y="3525"/>
                        <a:ext cx="1688" cy="152"/>
                      </a:xfrm>
                      <a:prstGeom prst="roundRect">
                        <a:avLst>
                          <a:gd name="adj" fmla="val 0"/>
                        </a:avLst>
                      </a:prstGeom>
                      <a:solidFill>
                        <a:srgbClr val="A1E2FF"/>
                      </a:solidFill>
                      <a:ln w="19024">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56" name="AutoShape 315"/>
                      <p:cNvSpPr>
                        <a:spLocks noChangeArrowheads="1"/>
                      </p:cNvSpPr>
                      <p:nvPr/>
                    </p:nvSpPr>
                    <p:spPr bwMode="auto">
                      <a:xfrm flipV="1">
                        <a:off x="2206" y="3525"/>
                        <a:ext cx="1490" cy="152"/>
                      </a:xfrm>
                      <a:prstGeom prst="roundRect">
                        <a:avLst>
                          <a:gd name="adj" fmla="val 0"/>
                        </a:avLst>
                      </a:prstGeom>
                      <a:solidFill>
                        <a:srgbClr val="A1E2FF"/>
                      </a:solidFill>
                      <a:ln w="19024">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sp>
                  <p:nvSpPr>
                    <p:cNvPr id="53" name="Text Box 43"/>
                    <p:cNvSpPr txBox="1">
                      <a:spLocks noChangeArrowheads="1"/>
                    </p:cNvSpPr>
                    <p:nvPr/>
                  </p:nvSpPr>
                  <p:spPr bwMode="auto">
                    <a:xfrm>
                      <a:off x="2305" y="3557"/>
                      <a:ext cx="1251"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VOC/NOx RACT for MAJOR/CTG SOURCES</a:t>
                      </a:r>
                      <a:endParaRPr lang="en-US" sz="2200" dirty="0">
                        <a:solidFill>
                          <a:srgbClr val="000000"/>
                        </a:solidFill>
                        <a:latin typeface="Times New Roman" pitchFamily="18" charset="0"/>
                      </a:endParaRPr>
                    </a:p>
                  </p:txBody>
                </p:sp>
                <p:sp>
                  <p:nvSpPr>
                    <p:cNvPr id="54" name="Text Box 321"/>
                    <p:cNvSpPr txBox="1">
                      <a:spLocks noChangeArrowheads="1"/>
                    </p:cNvSpPr>
                    <p:nvPr/>
                  </p:nvSpPr>
                  <p:spPr bwMode="auto">
                    <a:xfrm>
                      <a:off x="3944" y="3557"/>
                      <a:ext cx="968"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ATTAINMENT DEMONSTRATION</a:t>
                      </a:r>
                      <a:endParaRPr lang="en-US" sz="2200" dirty="0">
                        <a:solidFill>
                          <a:srgbClr val="000000"/>
                        </a:solidFill>
                        <a:latin typeface="Times New Roman" pitchFamily="18" charset="0"/>
                      </a:endParaRPr>
                    </a:p>
                  </p:txBody>
                </p:sp>
              </p:grpSp>
            </p:grpSp>
            <p:grpSp>
              <p:nvGrpSpPr>
                <p:cNvPr id="25" name="Group 386"/>
                <p:cNvGrpSpPr>
                  <a:grpSpLocks/>
                </p:cNvGrpSpPr>
                <p:nvPr/>
              </p:nvGrpSpPr>
              <p:grpSpPr bwMode="auto">
                <a:xfrm>
                  <a:off x="1898" y="3691"/>
                  <a:ext cx="3500" cy="463"/>
                  <a:chOff x="1898" y="3695"/>
                  <a:chExt cx="3500" cy="463"/>
                </a:xfrm>
              </p:grpSpPr>
              <p:grpSp>
                <p:nvGrpSpPr>
                  <p:cNvPr id="33" name="Group 326"/>
                  <p:cNvGrpSpPr>
                    <a:grpSpLocks/>
                  </p:cNvGrpSpPr>
                  <p:nvPr/>
                </p:nvGrpSpPr>
                <p:grpSpPr bwMode="auto">
                  <a:xfrm>
                    <a:off x="1898" y="4005"/>
                    <a:ext cx="3500" cy="153"/>
                    <a:chOff x="1876" y="3973"/>
                    <a:chExt cx="3500" cy="153"/>
                  </a:xfrm>
                </p:grpSpPr>
                <p:grpSp>
                  <p:nvGrpSpPr>
                    <p:cNvPr id="43" name="Group 325"/>
                    <p:cNvGrpSpPr>
                      <a:grpSpLocks/>
                    </p:cNvGrpSpPr>
                    <p:nvPr/>
                  </p:nvGrpSpPr>
                  <p:grpSpPr bwMode="auto">
                    <a:xfrm>
                      <a:off x="1876" y="3973"/>
                      <a:ext cx="3500" cy="153"/>
                      <a:chOff x="1876" y="3973"/>
                      <a:chExt cx="3500" cy="153"/>
                    </a:xfrm>
                  </p:grpSpPr>
                  <p:sp>
                    <p:nvSpPr>
                      <p:cNvPr id="46" name="AutoShape 51"/>
                      <p:cNvSpPr>
                        <a:spLocks noChangeArrowheads="1"/>
                      </p:cNvSpPr>
                      <p:nvPr/>
                    </p:nvSpPr>
                    <p:spPr bwMode="auto">
                      <a:xfrm flipV="1">
                        <a:off x="1876" y="3973"/>
                        <a:ext cx="1678" cy="153"/>
                      </a:xfrm>
                      <a:prstGeom prst="roundRect">
                        <a:avLst>
                          <a:gd name="adj" fmla="val 0"/>
                        </a:avLst>
                      </a:prstGeom>
                      <a:solidFill>
                        <a:srgbClr val="A1E2FF"/>
                      </a:solidFill>
                      <a:ln w="19024">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47" name="AutoShape 52"/>
                      <p:cNvSpPr>
                        <a:spLocks noChangeArrowheads="1"/>
                      </p:cNvSpPr>
                      <p:nvPr/>
                    </p:nvSpPr>
                    <p:spPr bwMode="auto">
                      <a:xfrm flipV="1">
                        <a:off x="3554" y="3973"/>
                        <a:ext cx="1822" cy="153"/>
                      </a:xfrm>
                      <a:prstGeom prst="roundRect">
                        <a:avLst>
                          <a:gd name="adj" fmla="val 0"/>
                        </a:avLst>
                      </a:prstGeom>
                      <a:solidFill>
                        <a:srgbClr val="A1E2FF"/>
                      </a:solidFill>
                      <a:ln w="19024">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sp>
                  <p:nvSpPr>
                    <p:cNvPr id="44" name="Text Box 54"/>
                    <p:cNvSpPr txBox="1">
                      <a:spLocks noChangeArrowheads="1"/>
                    </p:cNvSpPr>
                    <p:nvPr/>
                  </p:nvSpPr>
                  <p:spPr bwMode="auto">
                    <a:xfrm>
                      <a:off x="2023" y="4007"/>
                      <a:ext cx="1084"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BASELINE EMISSION INVENTORY (EI)</a:t>
                      </a:r>
                      <a:endParaRPr lang="en-US" sz="2200" dirty="0">
                        <a:solidFill>
                          <a:srgbClr val="000000"/>
                        </a:solidFill>
                        <a:latin typeface="Times New Roman" pitchFamily="18" charset="0"/>
                      </a:endParaRPr>
                    </a:p>
                  </p:txBody>
                </p:sp>
                <p:sp>
                  <p:nvSpPr>
                    <p:cNvPr id="45" name="Text Box 55"/>
                    <p:cNvSpPr txBox="1">
                      <a:spLocks noChangeArrowheads="1"/>
                    </p:cNvSpPr>
                    <p:nvPr/>
                  </p:nvSpPr>
                  <p:spPr bwMode="auto">
                    <a:xfrm>
                      <a:off x="3832" y="4007"/>
                      <a:ext cx="1265" cy="86"/>
                    </a:xfrm>
                    <a:prstGeom prst="rect">
                      <a:avLst/>
                    </a:prstGeom>
                    <a:noFill/>
                    <a:ln w="9525">
                      <a:noFill/>
                      <a:miter lim="800000"/>
                      <a:headEnd/>
                      <a:tailEnd/>
                    </a:ln>
                  </p:spPr>
                  <p:txBody>
                    <a:bodyPr wrap="none" lIns="0" tIns="0" rIns="0" bIns="0" anchor="ctr">
                      <a:spAutoFit/>
                    </a:bodyPr>
                    <a:lstStyle/>
                    <a:p>
                      <a:pPr algn="ctr" defTabSz="409575">
                        <a:buClr>
                          <a:srgbClr val="000000"/>
                        </a:buClr>
                        <a:buSzPct val="90000"/>
                        <a:buFont typeface="Monotype Sorts"/>
                        <a:buNone/>
                      </a:pPr>
                      <a:r>
                        <a:rPr lang="en-US" sz="900" b="1" dirty="0">
                          <a:solidFill>
                            <a:srgbClr val="000000"/>
                          </a:solidFill>
                        </a:rPr>
                        <a:t>PERIODIC EMISSION INVENTORY UPDATES</a:t>
                      </a:r>
                      <a:endParaRPr lang="en-US" sz="2200" dirty="0">
                        <a:solidFill>
                          <a:srgbClr val="000000"/>
                        </a:solidFill>
                        <a:latin typeface="Times New Roman" pitchFamily="18" charset="0"/>
                      </a:endParaRPr>
                    </a:p>
                  </p:txBody>
                </p:sp>
              </p:grpSp>
              <p:grpSp>
                <p:nvGrpSpPr>
                  <p:cNvPr id="34" name="Group 328"/>
                  <p:cNvGrpSpPr>
                    <a:grpSpLocks/>
                  </p:cNvGrpSpPr>
                  <p:nvPr/>
                </p:nvGrpSpPr>
                <p:grpSpPr bwMode="auto">
                  <a:xfrm>
                    <a:off x="2105" y="3695"/>
                    <a:ext cx="1753" cy="155"/>
                    <a:chOff x="2091" y="3677"/>
                    <a:chExt cx="1753" cy="155"/>
                  </a:xfrm>
                </p:grpSpPr>
                <p:sp>
                  <p:nvSpPr>
                    <p:cNvPr id="41" name="AutoShape 44"/>
                    <p:cNvSpPr>
                      <a:spLocks noChangeArrowheads="1"/>
                    </p:cNvSpPr>
                    <p:nvPr/>
                  </p:nvSpPr>
                  <p:spPr bwMode="auto">
                    <a:xfrm flipV="1">
                      <a:off x="2091" y="3677"/>
                      <a:ext cx="1753"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42" name="Text Box 311"/>
                    <p:cNvSpPr txBox="1">
                      <a:spLocks noChangeArrowheads="1"/>
                    </p:cNvSpPr>
                    <p:nvPr/>
                  </p:nvSpPr>
                  <p:spPr bwMode="auto">
                    <a:xfrm>
                      <a:off x="2210" y="3711"/>
                      <a:ext cx="1550"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TRANSPORTATION CONFORMITY DEMONSTRATION</a:t>
                      </a:r>
                      <a:endParaRPr lang="en-US" sz="2200" dirty="0">
                        <a:solidFill>
                          <a:srgbClr val="000000"/>
                        </a:solidFill>
                        <a:latin typeface="Times New Roman" pitchFamily="18" charset="0"/>
                      </a:endParaRPr>
                    </a:p>
                  </p:txBody>
                </p:sp>
              </p:grpSp>
              <p:grpSp>
                <p:nvGrpSpPr>
                  <p:cNvPr id="35" name="Group 366"/>
                  <p:cNvGrpSpPr>
                    <a:grpSpLocks/>
                  </p:cNvGrpSpPr>
                  <p:nvPr/>
                </p:nvGrpSpPr>
                <p:grpSpPr bwMode="auto">
                  <a:xfrm>
                    <a:off x="2014" y="3851"/>
                    <a:ext cx="3384" cy="155"/>
                    <a:chOff x="1995" y="3821"/>
                    <a:chExt cx="3384" cy="155"/>
                  </a:xfrm>
                </p:grpSpPr>
                <p:sp>
                  <p:nvSpPr>
                    <p:cNvPr id="36" name="AutoShape 47"/>
                    <p:cNvSpPr>
                      <a:spLocks noChangeArrowheads="1"/>
                    </p:cNvSpPr>
                    <p:nvPr/>
                  </p:nvSpPr>
                  <p:spPr bwMode="auto">
                    <a:xfrm flipV="1">
                      <a:off x="1995" y="3821"/>
                      <a:ext cx="1448"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grpSp>
                  <p:nvGrpSpPr>
                    <p:cNvPr id="37" name="Group 365"/>
                    <p:cNvGrpSpPr>
                      <a:grpSpLocks/>
                    </p:cNvGrpSpPr>
                    <p:nvPr/>
                  </p:nvGrpSpPr>
                  <p:grpSpPr bwMode="auto">
                    <a:xfrm>
                      <a:off x="2091" y="3821"/>
                      <a:ext cx="3288" cy="155"/>
                      <a:chOff x="2091" y="3821"/>
                      <a:chExt cx="3288" cy="155"/>
                    </a:xfrm>
                  </p:grpSpPr>
                  <p:sp>
                    <p:nvSpPr>
                      <p:cNvPr id="38" name="AutoShape 48"/>
                      <p:cNvSpPr>
                        <a:spLocks noChangeArrowheads="1"/>
                      </p:cNvSpPr>
                      <p:nvPr/>
                    </p:nvSpPr>
                    <p:spPr bwMode="auto">
                      <a:xfrm flipV="1">
                        <a:off x="3441" y="3821"/>
                        <a:ext cx="1938"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39" name="Text Box 50"/>
                      <p:cNvSpPr txBox="1">
                        <a:spLocks noChangeArrowheads="1"/>
                      </p:cNvSpPr>
                      <p:nvPr/>
                    </p:nvSpPr>
                    <p:spPr bwMode="auto">
                      <a:xfrm>
                        <a:off x="3643" y="3855"/>
                        <a:ext cx="1213"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MAJOR SOURCE EMISSION STATEMENTS</a:t>
                        </a:r>
                        <a:endParaRPr lang="en-US" sz="2200" dirty="0">
                          <a:solidFill>
                            <a:srgbClr val="000000"/>
                          </a:solidFill>
                          <a:latin typeface="Times New Roman" pitchFamily="18" charset="0"/>
                        </a:endParaRPr>
                      </a:p>
                    </p:txBody>
                  </p:sp>
                  <p:sp>
                    <p:nvSpPr>
                      <p:cNvPr id="40" name="Text Box 46"/>
                      <p:cNvSpPr txBox="1">
                        <a:spLocks noChangeArrowheads="1"/>
                      </p:cNvSpPr>
                      <p:nvPr/>
                    </p:nvSpPr>
                    <p:spPr bwMode="auto">
                      <a:xfrm>
                        <a:off x="2091" y="3855"/>
                        <a:ext cx="999"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NEW SOURCE REVIEW PROGRAM</a:t>
                        </a:r>
                        <a:endParaRPr lang="en-US" sz="2200" dirty="0">
                          <a:solidFill>
                            <a:srgbClr val="000000"/>
                          </a:solidFill>
                          <a:latin typeface="Times New Roman" pitchFamily="18" charset="0"/>
                        </a:endParaRPr>
                      </a:p>
                    </p:txBody>
                  </p:sp>
                </p:grpSp>
              </p:grpSp>
            </p:grpSp>
            <p:grpSp>
              <p:nvGrpSpPr>
                <p:cNvPr id="26" name="Group 399"/>
                <p:cNvGrpSpPr>
                  <a:grpSpLocks/>
                </p:cNvGrpSpPr>
                <p:nvPr/>
              </p:nvGrpSpPr>
              <p:grpSpPr bwMode="auto">
                <a:xfrm>
                  <a:off x="3511" y="1536"/>
                  <a:ext cx="1887" cy="309"/>
                  <a:chOff x="3511" y="1536"/>
                  <a:chExt cx="1887" cy="309"/>
                </a:xfrm>
              </p:grpSpPr>
              <p:grpSp>
                <p:nvGrpSpPr>
                  <p:cNvPr id="27" name="Group 364"/>
                  <p:cNvGrpSpPr>
                    <a:grpSpLocks/>
                  </p:cNvGrpSpPr>
                  <p:nvPr/>
                </p:nvGrpSpPr>
                <p:grpSpPr bwMode="auto">
                  <a:xfrm>
                    <a:off x="3618" y="1536"/>
                    <a:ext cx="1780" cy="155"/>
                    <a:chOff x="3598" y="1524"/>
                    <a:chExt cx="1780" cy="155"/>
                  </a:xfrm>
                </p:grpSpPr>
                <p:sp>
                  <p:nvSpPr>
                    <p:cNvPr id="31" name="AutoShape 7"/>
                    <p:cNvSpPr>
                      <a:spLocks noChangeArrowheads="1"/>
                    </p:cNvSpPr>
                    <p:nvPr/>
                  </p:nvSpPr>
                  <p:spPr bwMode="auto">
                    <a:xfrm flipV="1">
                      <a:off x="3598" y="1524"/>
                      <a:ext cx="1780" cy="155"/>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32" name="Text Box 362"/>
                    <p:cNvSpPr txBox="1">
                      <a:spLocks noChangeArrowheads="1"/>
                    </p:cNvSpPr>
                    <p:nvPr/>
                  </p:nvSpPr>
                  <p:spPr bwMode="auto">
                    <a:xfrm>
                      <a:off x="3718" y="1555"/>
                      <a:ext cx="1261" cy="86"/>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TRAFFIC CONTROLS DURING CONGESTION</a:t>
                      </a:r>
                    </a:p>
                  </p:txBody>
                </p:sp>
              </p:grpSp>
              <p:grpSp>
                <p:nvGrpSpPr>
                  <p:cNvPr id="28" name="Group 398"/>
                  <p:cNvGrpSpPr>
                    <a:grpSpLocks/>
                  </p:cNvGrpSpPr>
                  <p:nvPr/>
                </p:nvGrpSpPr>
                <p:grpSpPr bwMode="auto">
                  <a:xfrm>
                    <a:off x="3511" y="1692"/>
                    <a:ext cx="1887" cy="153"/>
                    <a:chOff x="3511" y="1692"/>
                    <a:chExt cx="1887" cy="153"/>
                  </a:xfrm>
                </p:grpSpPr>
                <p:sp>
                  <p:nvSpPr>
                    <p:cNvPr id="29" name="AutoShape 9"/>
                    <p:cNvSpPr>
                      <a:spLocks noChangeArrowheads="1"/>
                    </p:cNvSpPr>
                    <p:nvPr/>
                  </p:nvSpPr>
                  <p:spPr bwMode="auto">
                    <a:xfrm flipV="1">
                      <a:off x="3511" y="1692"/>
                      <a:ext cx="1887" cy="153"/>
                    </a:xfrm>
                    <a:prstGeom prst="roundRect">
                      <a:avLst>
                        <a:gd name="adj" fmla="val 0"/>
                      </a:avLst>
                    </a:prstGeom>
                    <a:solidFill>
                      <a:srgbClr val="A1E2FF"/>
                    </a:solidFill>
                    <a:ln w="19050">
                      <a:solidFill>
                        <a:srgbClr val="000000"/>
                      </a:solidFill>
                      <a:round/>
                      <a:headEnd/>
                      <a:tailEnd/>
                    </a:ln>
                  </p:spPr>
                  <p:txBody>
                    <a:bodyPr rot="10800000" wrap="none" anchor="ctr"/>
                    <a:lstStyle/>
                    <a:p>
                      <a:pPr>
                        <a:buClr>
                          <a:srgbClr val="FF8100"/>
                        </a:buClr>
                        <a:buSzPct val="90000"/>
                        <a:buFont typeface="Monotype Sorts"/>
                        <a:buNone/>
                      </a:pPr>
                      <a:endParaRPr lang="en-US" sz="900" b="1" dirty="0">
                        <a:solidFill>
                          <a:srgbClr val="000000"/>
                        </a:solidFill>
                      </a:endParaRPr>
                    </a:p>
                  </p:txBody>
                </p:sp>
                <p:sp>
                  <p:nvSpPr>
                    <p:cNvPr id="30" name="Text Box 8"/>
                    <p:cNvSpPr txBox="1">
                      <a:spLocks noChangeArrowheads="1"/>
                    </p:cNvSpPr>
                    <p:nvPr/>
                  </p:nvSpPr>
                  <p:spPr bwMode="auto">
                    <a:xfrm>
                      <a:off x="3670" y="1726"/>
                      <a:ext cx="1568" cy="86"/>
                    </a:xfrm>
                    <a:prstGeom prst="rect">
                      <a:avLst/>
                    </a:prstGeom>
                    <a:noFill/>
                    <a:ln w="9525">
                      <a:noFill/>
                      <a:miter lim="800000"/>
                      <a:headEnd/>
                      <a:tailEnd/>
                    </a:ln>
                  </p:spPr>
                  <p:txBody>
                    <a:bodyPr lIns="0" tIns="0" rIns="0" bIns="0" anchor="ctr">
                      <a:spAutoFit/>
                    </a:bodyPr>
                    <a:lstStyle/>
                    <a:p>
                      <a:pPr defTabSz="409575">
                        <a:buClr>
                          <a:srgbClr val="000000"/>
                        </a:buClr>
                        <a:buSzPct val="90000"/>
                        <a:buFont typeface="Monotype Sorts"/>
                        <a:buNone/>
                      </a:pPr>
                      <a:r>
                        <a:rPr lang="en-US" sz="900" b="1" dirty="0">
                          <a:solidFill>
                            <a:srgbClr val="000000"/>
                          </a:solidFill>
                        </a:rPr>
                        <a:t>CLEAN FUELS REQUIREMENT FOR BOILERS</a:t>
                      </a:r>
                      <a:endParaRPr lang="en-US" sz="2200" dirty="0">
                        <a:solidFill>
                          <a:srgbClr val="000000"/>
                        </a:solidFill>
                        <a:latin typeface="Times New Roman" pitchFamily="18" charset="0"/>
                      </a:endParaRPr>
                    </a:p>
                  </p:txBody>
                </p:sp>
              </p:grpSp>
            </p:grpSp>
          </p:grpSp>
          <p:sp>
            <p:nvSpPr>
              <p:cNvPr id="17" name="Line 352"/>
              <p:cNvSpPr>
                <a:spLocks noChangeShapeType="1"/>
              </p:cNvSpPr>
              <p:nvPr/>
            </p:nvSpPr>
            <p:spPr bwMode="auto">
              <a:xfrm>
                <a:off x="774" y="2867"/>
                <a:ext cx="3795" cy="0"/>
              </a:xfrm>
              <a:prstGeom prst="line">
                <a:avLst/>
              </a:prstGeom>
              <a:noFill/>
              <a:ln w="31750">
                <a:solidFill>
                  <a:srgbClr val="C20000"/>
                </a:solidFill>
                <a:round/>
                <a:headEnd/>
                <a:tailEnd/>
              </a:ln>
            </p:spPr>
            <p:txBody>
              <a:bodyPr/>
              <a:lstStyle/>
              <a:p>
                <a:endParaRPr lang="en-US" dirty="0">
                  <a:solidFill>
                    <a:srgbClr val="000000"/>
                  </a:solidFill>
                </a:endParaRPr>
              </a:p>
            </p:txBody>
          </p:sp>
          <p:sp>
            <p:nvSpPr>
              <p:cNvPr id="18" name="Line 45"/>
              <p:cNvSpPr>
                <a:spLocks noChangeShapeType="1"/>
              </p:cNvSpPr>
              <p:nvPr/>
            </p:nvSpPr>
            <p:spPr bwMode="auto">
              <a:xfrm>
                <a:off x="166" y="3939"/>
                <a:ext cx="4405" cy="0"/>
              </a:xfrm>
              <a:prstGeom prst="line">
                <a:avLst/>
              </a:prstGeom>
              <a:noFill/>
              <a:ln w="31750">
                <a:solidFill>
                  <a:srgbClr val="C20000"/>
                </a:solidFill>
                <a:round/>
                <a:headEnd/>
                <a:tailEnd/>
              </a:ln>
            </p:spPr>
            <p:txBody>
              <a:bodyPr/>
              <a:lstStyle/>
              <a:p>
                <a:endParaRPr lang="en-US" dirty="0">
                  <a:solidFill>
                    <a:srgbClr val="000000"/>
                  </a:solidFill>
                </a:endParaRPr>
              </a:p>
            </p:txBody>
          </p:sp>
          <p:sp>
            <p:nvSpPr>
              <p:cNvPr id="19" name="Line 31"/>
              <p:cNvSpPr>
                <a:spLocks noChangeShapeType="1"/>
              </p:cNvSpPr>
              <p:nvPr/>
            </p:nvSpPr>
            <p:spPr bwMode="auto">
              <a:xfrm>
                <a:off x="370" y="3483"/>
                <a:ext cx="4203" cy="0"/>
              </a:xfrm>
              <a:prstGeom prst="line">
                <a:avLst/>
              </a:prstGeom>
              <a:noFill/>
              <a:ln w="31750">
                <a:solidFill>
                  <a:srgbClr val="C20000"/>
                </a:solidFill>
                <a:round/>
                <a:headEnd/>
                <a:tailEnd/>
              </a:ln>
            </p:spPr>
            <p:txBody>
              <a:bodyPr/>
              <a:lstStyle/>
              <a:p>
                <a:endParaRPr lang="en-US" dirty="0">
                  <a:solidFill>
                    <a:srgbClr val="000000"/>
                  </a:solidFill>
                </a:endParaRPr>
              </a:p>
            </p:txBody>
          </p:sp>
          <p:sp>
            <p:nvSpPr>
              <p:cNvPr id="20" name="Line 15"/>
              <p:cNvSpPr>
                <a:spLocks noChangeShapeType="1"/>
              </p:cNvSpPr>
              <p:nvPr/>
            </p:nvSpPr>
            <p:spPr bwMode="auto">
              <a:xfrm>
                <a:off x="1114" y="2089"/>
                <a:ext cx="3455" cy="5"/>
              </a:xfrm>
              <a:prstGeom prst="line">
                <a:avLst/>
              </a:prstGeom>
              <a:noFill/>
              <a:ln w="31750">
                <a:solidFill>
                  <a:srgbClr val="C20000"/>
                </a:solidFill>
                <a:round/>
                <a:headEnd/>
                <a:tailEnd/>
              </a:ln>
            </p:spPr>
            <p:txBody>
              <a:bodyPr/>
              <a:lstStyle/>
              <a:p>
                <a:endParaRPr lang="en-US" dirty="0">
                  <a:solidFill>
                    <a:srgbClr val="000000"/>
                  </a:solidFill>
                </a:endParaRPr>
              </a:p>
            </p:txBody>
          </p:sp>
          <p:sp>
            <p:nvSpPr>
              <p:cNvPr id="21" name="Line 397"/>
              <p:cNvSpPr>
                <a:spLocks noChangeShapeType="1"/>
              </p:cNvSpPr>
              <p:nvPr/>
            </p:nvSpPr>
            <p:spPr bwMode="auto">
              <a:xfrm>
                <a:off x="1489" y="1635"/>
                <a:ext cx="3081" cy="0"/>
              </a:xfrm>
              <a:prstGeom prst="line">
                <a:avLst/>
              </a:prstGeom>
              <a:noFill/>
              <a:ln w="31750">
                <a:solidFill>
                  <a:srgbClr val="C20000"/>
                </a:solidFill>
                <a:round/>
                <a:headEnd/>
                <a:tailEnd/>
              </a:ln>
            </p:spPr>
            <p:txBody>
              <a:bodyPr/>
              <a:lstStyle/>
              <a:p>
                <a:endParaRPr lang="en-US" dirty="0">
                  <a:solidFill>
                    <a:srgbClr val="000000"/>
                  </a:solidFill>
                </a:endParaRPr>
              </a:p>
            </p:txBody>
          </p:sp>
        </p:grpSp>
      </p:grpSp>
      <p:graphicFrame>
        <p:nvGraphicFramePr>
          <p:cNvPr id="99" name="Group 471"/>
          <p:cNvGraphicFramePr>
            <a:graphicFrameLocks noGrp="1"/>
          </p:cNvGraphicFramePr>
          <p:nvPr>
            <p:extLst>
              <p:ext uri="{D42A27DB-BD31-4B8C-83A1-F6EECF244321}">
                <p14:modId xmlns:p14="http://schemas.microsoft.com/office/powerpoint/2010/main" val="2089386224"/>
              </p:ext>
            </p:extLst>
          </p:nvPr>
        </p:nvGraphicFramePr>
        <p:xfrm>
          <a:off x="7254875" y="1216025"/>
          <a:ext cx="1676400" cy="4735578"/>
        </p:xfrm>
        <a:graphic>
          <a:graphicData uri="http://schemas.openxmlformats.org/drawingml/2006/table">
            <a:tbl>
              <a:tblPr/>
              <a:tblGrid>
                <a:gridCol w="914400"/>
                <a:gridCol w="762000"/>
              </a:tblGrid>
              <a:tr h="587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NSR offset ratio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Major source threshold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1.5 : 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Extreme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1.3 : 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Severe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1.2 : 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Serious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63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1.15 : 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Moderate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1.1 : 1</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Marginal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 name="Text Box 311"/>
          <p:cNvSpPr txBox="1">
            <a:spLocks noChangeArrowheads="1"/>
          </p:cNvSpPr>
          <p:nvPr/>
        </p:nvSpPr>
        <p:spPr bwMode="auto">
          <a:xfrm>
            <a:off x="5224463" y="5273675"/>
            <a:ext cx="1014412" cy="136525"/>
          </a:xfrm>
          <a:prstGeom prst="rect">
            <a:avLst/>
          </a:prstGeom>
          <a:noFill/>
          <a:ln w="9525">
            <a:noFill/>
            <a:miter lim="800000"/>
            <a:headEnd/>
            <a:tailEnd/>
          </a:ln>
        </p:spPr>
        <p:txBody>
          <a:bodyPr wrap="none" lIns="0" tIns="0" rIns="0" bIns="0" anchor="ctr">
            <a:spAutoFit/>
          </a:bodyPr>
          <a:lstStyle/>
          <a:p>
            <a:pPr defTabSz="409575">
              <a:buClr>
                <a:srgbClr val="000000"/>
              </a:buClr>
              <a:buSzPct val="90000"/>
              <a:buFont typeface="Monotype Sorts"/>
              <a:buNone/>
            </a:pPr>
            <a:r>
              <a:rPr lang="en-US" sz="900" b="1" dirty="0">
                <a:solidFill>
                  <a:srgbClr val="000000"/>
                </a:solidFill>
              </a:rPr>
              <a:t>REFORMULATED GAS</a:t>
            </a:r>
            <a:endParaRPr lang="en-US" sz="2200" dirty="0">
              <a:solidFill>
                <a:srgbClr val="000000"/>
              </a:solidFill>
              <a:latin typeface="Times New Roman" pitchFamily="18" charset="0"/>
            </a:endParaRPr>
          </a:p>
        </p:txBody>
      </p:sp>
      <p:sp>
        <p:nvSpPr>
          <p:cNvPr id="102" name="Oval 101"/>
          <p:cNvSpPr/>
          <p:nvPr/>
        </p:nvSpPr>
        <p:spPr>
          <a:xfrm rot="3476625">
            <a:off x="722470" y="3416687"/>
            <a:ext cx="1689100" cy="2189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itle 1"/>
          <p:cNvSpPr txBox="1">
            <a:spLocks/>
          </p:cNvSpPr>
          <p:nvPr/>
        </p:nvSpPr>
        <p:spPr>
          <a:xfrm>
            <a:off x="304801" y="148029"/>
            <a:ext cx="8229600" cy="816292"/>
          </a:xfrm>
          <a:prstGeom prst="rect">
            <a:avLst/>
          </a:prstGeom>
        </p:spPr>
        <p:txBody>
          <a:bodyPr/>
          <a:lstStyle>
            <a:lvl1pPr algn="l" defTabSz="457200" rtl="0" eaLnBrk="1" latinLnBrk="0" hangingPunct="1">
              <a:spcBef>
                <a:spcPct val="0"/>
              </a:spcBef>
              <a:buNone/>
              <a:defRPr sz="3200" b="1" kern="1200">
                <a:solidFill>
                  <a:schemeClr val="tx1"/>
                </a:solidFill>
                <a:latin typeface="Verdana"/>
                <a:ea typeface="+mj-ea"/>
                <a:cs typeface="Verdana"/>
              </a:defRPr>
            </a:lvl1pPr>
          </a:lstStyle>
          <a:p>
            <a:r>
              <a:rPr lang="en-US" dirty="0" smtClean="0"/>
              <a:t>Ozone Overview</a:t>
            </a:r>
            <a:endParaRPr lang="en-US" dirty="0"/>
          </a:p>
        </p:txBody>
      </p:sp>
    </p:spTree>
    <p:extLst>
      <p:ext uri="{BB962C8B-B14F-4D97-AF65-F5344CB8AC3E}">
        <p14:creationId xmlns:p14="http://schemas.microsoft.com/office/powerpoint/2010/main" val="15915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heel(1)">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How Did We Get Here?</a:t>
            </a:r>
            <a:endParaRPr lang="en-US" dirty="0"/>
          </a:p>
        </p:txBody>
      </p:sp>
      <p:sp>
        <p:nvSpPr>
          <p:cNvPr id="3" name="Rectangle 2"/>
          <p:cNvSpPr>
            <a:spLocks noGrp="1"/>
          </p:cNvSpPr>
          <p:nvPr>
            <p:ph idx="1"/>
          </p:nvPr>
        </p:nvSpPr>
        <p:spPr>
          <a:xfrm>
            <a:off x="457200" y="1600200"/>
            <a:ext cx="3352800" cy="4724400"/>
          </a:xfrm>
        </p:spPr>
        <p:txBody>
          <a:bodyPr>
            <a:normAutofit fontScale="92500" lnSpcReduction="20000"/>
          </a:bodyPr>
          <a:lstStyle/>
          <a:p>
            <a:pPr marL="233363" lvl="1" indent="-182563">
              <a:tabLst>
                <a:tab pos="174625" algn="l"/>
              </a:tabLst>
            </a:pPr>
            <a:r>
              <a:rPr lang="en-US" dirty="0" smtClean="0"/>
              <a:t>How did Maricopa County get to this point? </a:t>
            </a:r>
          </a:p>
          <a:p>
            <a:pPr marL="396875" lvl="2" indent="-182563">
              <a:tabLst>
                <a:tab pos="174625" algn="l"/>
              </a:tabLst>
            </a:pPr>
            <a:r>
              <a:rPr lang="en-US" dirty="0" smtClean="0"/>
              <a:t>The majority of ozone pollution in Maricopa County is the result of vehicle exhaust (i.e. cars/trucks).</a:t>
            </a:r>
          </a:p>
          <a:p>
            <a:pPr marL="396875" lvl="2" indent="-182563">
              <a:tabLst>
                <a:tab pos="174625" algn="l"/>
              </a:tabLst>
            </a:pPr>
            <a:r>
              <a:rPr lang="en-US" dirty="0" smtClean="0"/>
              <a:t>As much as 87% of the NOx emissions in 2014 were from vehicle engines.  </a:t>
            </a:r>
          </a:p>
          <a:p>
            <a:pPr marL="396875" lvl="2" indent="-182563">
              <a:tabLst>
                <a:tab pos="174625" algn="l"/>
              </a:tabLst>
            </a:pPr>
            <a:r>
              <a:rPr lang="en-US" dirty="0" smtClean="0"/>
              <a:t>All point sources together (e.g. power plants, landfills, fabricators) accounted for only about 4%.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884" y="1828800"/>
            <a:ext cx="4905375" cy="366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749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Current Situation</a:t>
            </a:r>
            <a:endParaRPr lang="en-US" dirty="0"/>
          </a:p>
        </p:txBody>
      </p:sp>
      <p:sp>
        <p:nvSpPr>
          <p:cNvPr id="3" name="Rectangle 2"/>
          <p:cNvSpPr>
            <a:spLocks noGrp="1"/>
          </p:cNvSpPr>
          <p:nvPr>
            <p:ph idx="1"/>
          </p:nvPr>
        </p:nvSpPr>
        <p:spPr>
          <a:xfrm>
            <a:off x="457200" y="877670"/>
            <a:ext cx="8229600" cy="4724400"/>
          </a:xfrm>
        </p:spPr>
        <p:txBody>
          <a:bodyPr>
            <a:normAutofit/>
          </a:bodyPr>
          <a:lstStyle/>
          <a:p>
            <a:pPr lvl="1"/>
            <a:r>
              <a:rPr lang="en-US" dirty="0" smtClean="0"/>
              <a:t>Example:</a:t>
            </a:r>
            <a:endParaRPr lang="en-US" dirty="0"/>
          </a:p>
        </p:txBody>
      </p:sp>
      <p:sp>
        <p:nvSpPr>
          <p:cNvPr id="6" name="TextBox 5"/>
          <p:cNvSpPr txBox="1"/>
          <p:nvPr/>
        </p:nvSpPr>
        <p:spPr>
          <a:xfrm>
            <a:off x="304800" y="1802192"/>
            <a:ext cx="3657600" cy="1846659"/>
          </a:xfrm>
          <a:prstGeom prst="rect">
            <a:avLst/>
          </a:prstGeom>
          <a:noFill/>
        </p:spPr>
        <p:txBody>
          <a:bodyPr wrap="square" rtlCol="0">
            <a:spAutoFit/>
          </a:bodyPr>
          <a:lstStyle/>
          <a:p>
            <a:pPr marL="0" lvl="2"/>
            <a:r>
              <a:rPr lang="en-US" sz="1600" b="1" dirty="0">
                <a:solidFill>
                  <a:srgbClr val="C00000"/>
                </a:solidFill>
              </a:rPr>
              <a:t>Company A </a:t>
            </a:r>
            <a:r>
              <a:rPr lang="en-US" sz="1600" dirty="0"/>
              <a:t>wants to move to Maricopa County and build a manufacturing facility which will emit </a:t>
            </a:r>
            <a:r>
              <a:rPr lang="en-US" sz="1600" b="1" dirty="0" smtClean="0"/>
              <a:t>90 </a:t>
            </a:r>
            <a:r>
              <a:rPr lang="en-US" sz="1600" b="1" dirty="0"/>
              <a:t>tons </a:t>
            </a:r>
            <a:r>
              <a:rPr lang="en-US" sz="1600" dirty="0"/>
              <a:t>of NOx a </a:t>
            </a:r>
            <a:r>
              <a:rPr lang="en-US" sz="1600" dirty="0" smtClean="0"/>
              <a:t>year.</a:t>
            </a:r>
            <a:endParaRPr lang="en-US" sz="1600" dirty="0"/>
          </a:p>
          <a:p>
            <a:pPr marL="0" lvl="2"/>
            <a:r>
              <a:rPr lang="en-US" sz="1600" dirty="0"/>
              <a:t>Company A will need to go through special permitting with the County, but will </a:t>
            </a:r>
            <a:r>
              <a:rPr lang="en-US" sz="1600" i="1" dirty="0"/>
              <a:t>not be required to obtain “offsets.”  </a:t>
            </a:r>
          </a:p>
          <a:p>
            <a:endParaRPr lang="en-US" dirty="0"/>
          </a:p>
        </p:txBody>
      </p:sp>
      <p:sp>
        <p:nvSpPr>
          <p:cNvPr id="7" name="TextBox 6"/>
          <p:cNvSpPr txBox="1"/>
          <p:nvPr/>
        </p:nvSpPr>
        <p:spPr>
          <a:xfrm>
            <a:off x="4762500" y="1792070"/>
            <a:ext cx="3848100" cy="2092881"/>
          </a:xfrm>
          <a:prstGeom prst="rect">
            <a:avLst/>
          </a:prstGeom>
          <a:noFill/>
        </p:spPr>
        <p:txBody>
          <a:bodyPr wrap="square" rtlCol="0">
            <a:spAutoFit/>
          </a:bodyPr>
          <a:lstStyle/>
          <a:p>
            <a:pPr marL="0" lvl="2"/>
            <a:r>
              <a:rPr lang="en-US" sz="1600" b="1" dirty="0">
                <a:solidFill>
                  <a:srgbClr val="C00000"/>
                </a:solidFill>
              </a:rPr>
              <a:t>Company B </a:t>
            </a:r>
            <a:r>
              <a:rPr lang="en-US" sz="1600" dirty="0"/>
              <a:t>wants to move to Maricopa County and build a manufacturing facility which will emit </a:t>
            </a:r>
            <a:r>
              <a:rPr lang="en-US" sz="1600" b="1" dirty="0"/>
              <a:t>100 tons </a:t>
            </a:r>
            <a:r>
              <a:rPr lang="en-US" sz="1600" dirty="0"/>
              <a:t>of NOx a </a:t>
            </a:r>
            <a:r>
              <a:rPr lang="en-US" sz="1600" dirty="0" smtClean="0"/>
              <a:t>year.</a:t>
            </a:r>
            <a:endParaRPr lang="en-US" sz="1600" dirty="0"/>
          </a:p>
          <a:p>
            <a:pPr marL="0" lvl="2"/>
            <a:r>
              <a:rPr lang="en-US" sz="1600" dirty="0"/>
              <a:t>Company B will need to go through special permitting </a:t>
            </a:r>
            <a:r>
              <a:rPr lang="en-US" sz="1600" i="1" dirty="0"/>
              <a:t>and will be required to obtain offsets on the order of 115 tons.  (</a:t>
            </a:r>
            <a:r>
              <a:rPr lang="en-US" sz="1600" i="1" dirty="0" smtClean="0"/>
              <a:t>100 tons </a:t>
            </a:r>
            <a:r>
              <a:rPr lang="en-US" sz="1600" i="1" dirty="0"/>
              <a:t>x 1.15)</a:t>
            </a:r>
          </a:p>
          <a:p>
            <a:endParaRPr lang="en-US" dirty="0"/>
          </a:p>
        </p:txBody>
      </p:sp>
      <p:sp>
        <p:nvSpPr>
          <p:cNvPr id="12" name="TextBox 11"/>
          <p:cNvSpPr txBox="1"/>
          <p:nvPr/>
        </p:nvSpPr>
        <p:spPr>
          <a:xfrm>
            <a:off x="2552701" y="3929046"/>
            <a:ext cx="1028700" cy="307777"/>
          </a:xfrm>
          <a:prstGeom prst="rect">
            <a:avLst/>
          </a:prstGeom>
          <a:noFill/>
        </p:spPr>
        <p:txBody>
          <a:bodyPr wrap="square" rtlCol="0">
            <a:spAutoFit/>
          </a:bodyPr>
          <a:lstStyle/>
          <a:p>
            <a:pPr marL="0" lvl="2"/>
            <a:r>
              <a:rPr lang="en-US" sz="1400" b="1" dirty="0" smtClean="0"/>
              <a:t>90 Tons</a:t>
            </a:r>
            <a:endParaRPr lang="en-US" sz="1400" dirty="0"/>
          </a:p>
        </p:txBody>
      </p:sp>
      <p:sp>
        <p:nvSpPr>
          <p:cNvPr id="13" name="TextBox 12"/>
          <p:cNvSpPr txBox="1"/>
          <p:nvPr/>
        </p:nvSpPr>
        <p:spPr>
          <a:xfrm>
            <a:off x="6553200" y="3914381"/>
            <a:ext cx="1028700" cy="307777"/>
          </a:xfrm>
          <a:prstGeom prst="rect">
            <a:avLst/>
          </a:prstGeom>
          <a:noFill/>
        </p:spPr>
        <p:txBody>
          <a:bodyPr wrap="square" rtlCol="0">
            <a:spAutoFit/>
          </a:bodyPr>
          <a:lstStyle/>
          <a:p>
            <a:pPr marL="0" lvl="2"/>
            <a:r>
              <a:rPr lang="en-US" sz="1400" b="1" dirty="0" smtClean="0"/>
              <a:t>100 Tons</a:t>
            </a:r>
            <a:endParaRPr lang="en-US" sz="1400" dirty="0"/>
          </a:p>
        </p:txBody>
      </p:sp>
      <p:sp>
        <p:nvSpPr>
          <p:cNvPr id="19" name="TextBox 18"/>
          <p:cNvSpPr txBox="1"/>
          <p:nvPr/>
        </p:nvSpPr>
        <p:spPr>
          <a:xfrm>
            <a:off x="6984769" y="4530081"/>
            <a:ext cx="335973" cy="307777"/>
          </a:xfrm>
          <a:prstGeom prst="rect">
            <a:avLst/>
          </a:prstGeom>
          <a:noFill/>
        </p:spPr>
        <p:txBody>
          <a:bodyPr wrap="square" rtlCol="0">
            <a:spAutoFit/>
          </a:bodyPr>
          <a:lstStyle/>
          <a:p>
            <a:pPr marL="0" lvl="2"/>
            <a:r>
              <a:rPr lang="en-US" sz="1400" b="1" dirty="0" smtClean="0"/>
              <a:t>+</a:t>
            </a:r>
            <a:endParaRPr lang="en-US" sz="1400" dirty="0"/>
          </a:p>
        </p:txBody>
      </p:sp>
      <p:grpSp>
        <p:nvGrpSpPr>
          <p:cNvPr id="28" name="Group 27"/>
          <p:cNvGrpSpPr/>
          <p:nvPr/>
        </p:nvGrpSpPr>
        <p:grpSpPr>
          <a:xfrm>
            <a:off x="2514600" y="4383782"/>
            <a:ext cx="914400" cy="600376"/>
            <a:chOff x="2590799" y="4865207"/>
            <a:chExt cx="914400" cy="600376"/>
          </a:xfrm>
        </p:grpSpPr>
        <p:sp>
          <p:nvSpPr>
            <p:cNvPr id="16" name="Vertical Scroll 15"/>
            <p:cNvSpPr/>
            <p:nvPr/>
          </p:nvSpPr>
          <p:spPr>
            <a:xfrm>
              <a:off x="2590799" y="4865207"/>
              <a:ext cx="914400" cy="600376"/>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TextBox 13"/>
            <p:cNvSpPr txBox="1"/>
            <p:nvPr/>
          </p:nvSpPr>
          <p:spPr>
            <a:xfrm>
              <a:off x="2677044" y="5011507"/>
              <a:ext cx="741911" cy="307777"/>
            </a:xfrm>
            <a:prstGeom prst="rect">
              <a:avLst/>
            </a:prstGeom>
            <a:noFill/>
          </p:spPr>
          <p:txBody>
            <a:bodyPr wrap="square" rtlCol="0">
              <a:spAutoFit/>
            </a:bodyPr>
            <a:lstStyle/>
            <a:p>
              <a:pPr marL="0" lvl="2"/>
              <a:r>
                <a:rPr lang="en-US" sz="1400" b="1" dirty="0" smtClean="0"/>
                <a:t>Permit</a:t>
              </a:r>
              <a:endParaRPr lang="en-US" sz="1400" dirty="0"/>
            </a:p>
          </p:txBody>
        </p:sp>
      </p:grpSp>
      <p:grpSp>
        <p:nvGrpSpPr>
          <p:cNvPr id="29" name="Group 28"/>
          <p:cNvGrpSpPr/>
          <p:nvPr/>
        </p:nvGrpSpPr>
        <p:grpSpPr>
          <a:xfrm>
            <a:off x="6004213" y="4383782"/>
            <a:ext cx="914400" cy="600376"/>
            <a:chOff x="6004213" y="4914509"/>
            <a:chExt cx="914400" cy="600376"/>
          </a:xfrm>
        </p:grpSpPr>
        <p:sp>
          <p:nvSpPr>
            <p:cNvPr id="21" name="Vertical Scroll 20"/>
            <p:cNvSpPr/>
            <p:nvPr/>
          </p:nvSpPr>
          <p:spPr>
            <a:xfrm>
              <a:off x="6004213" y="4914509"/>
              <a:ext cx="914400" cy="600376"/>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TextBox 21"/>
            <p:cNvSpPr txBox="1"/>
            <p:nvPr/>
          </p:nvSpPr>
          <p:spPr>
            <a:xfrm>
              <a:off x="6090457" y="5060808"/>
              <a:ext cx="741911" cy="307777"/>
            </a:xfrm>
            <a:prstGeom prst="rect">
              <a:avLst/>
            </a:prstGeom>
            <a:noFill/>
          </p:spPr>
          <p:txBody>
            <a:bodyPr wrap="square" rtlCol="0">
              <a:spAutoFit/>
            </a:bodyPr>
            <a:lstStyle/>
            <a:p>
              <a:pPr marL="0" lvl="2"/>
              <a:r>
                <a:rPr lang="en-US" sz="1400" b="1" dirty="0" smtClean="0"/>
                <a:t>Permit</a:t>
              </a:r>
              <a:endParaRPr lang="en-US" sz="1400" dirty="0"/>
            </a:p>
          </p:txBody>
        </p:sp>
      </p:grpSp>
      <p:grpSp>
        <p:nvGrpSpPr>
          <p:cNvPr id="30" name="Group 29"/>
          <p:cNvGrpSpPr/>
          <p:nvPr/>
        </p:nvGrpSpPr>
        <p:grpSpPr>
          <a:xfrm>
            <a:off x="7315200" y="4383782"/>
            <a:ext cx="914400" cy="600376"/>
            <a:chOff x="7315200" y="4914509"/>
            <a:chExt cx="914400" cy="600376"/>
          </a:xfrm>
        </p:grpSpPr>
        <p:sp>
          <p:nvSpPr>
            <p:cNvPr id="20" name="Vertical Scroll 19"/>
            <p:cNvSpPr/>
            <p:nvPr/>
          </p:nvSpPr>
          <p:spPr>
            <a:xfrm>
              <a:off x="7315200" y="4914509"/>
              <a:ext cx="914400" cy="600376"/>
            </a:xfrm>
            <a:prstGeom prst="vertic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TextBox 22"/>
            <p:cNvSpPr txBox="1"/>
            <p:nvPr/>
          </p:nvSpPr>
          <p:spPr>
            <a:xfrm>
              <a:off x="7412528" y="5060806"/>
              <a:ext cx="741911" cy="307777"/>
            </a:xfrm>
            <a:prstGeom prst="rect">
              <a:avLst/>
            </a:prstGeom>
            <a:noFill/>
          </p:spPr>
          <p:txBody>
            <a:bodyPr wrap="square" rtlCol="0">
              <a:spAutoFit/>
            </a:bodyPr>
            <a:lstStyle/>
            <a:p>
              <a:pPr marL="0" lvl="2" algn="ctr"/>
              <a:r>
                <a:rPr lang="en-US" sz="1400" b="1" dirty="0" smtClean="0"/>
                <a:t>ERCs</a:t>
              </a:r>
              <a:endParaRPr lang="en-US" sz="1400" dirty="0"/>
            </a:p>
          </p:txBody>
        </p:sp>
      </p:grpSp>
      <p:cxnSp>
        <p:nvCxnSpPr>
          <p:cNvPr id="25" name="Straight Connector 24"/>
          <p:cNvCxnSpPr/>
          <p:nvPr/>
        </p:nvCxnSpPr>
        <p:spPr>
          <a:xfrm>
            <a:off x="4267200" y="1859958"/>
            <a:ext cx="0" cy="3970712"/>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Image result for manufacturing pla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671316"/>
            <a:ext cx="1330723" cy="13307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manufacturing plant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650664"/>
            <a:ext cx="1330723" cy="13307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5373469"/>
            <a:ext cx="2971800" cy="646331"/>
          </a:xfrm>
          <a:prstGeom prst="rect">
            <a:avLst/>
          </a:prstGeom>
        </p:spPr>
        <p:txBody>
          <a:bodyPr wrap="square">
            <a:spAutoFit/>
          </a:bodyPr>
          <a:lstStyle/>
          <a:p>
            <a:r>
              <a:rPr lang="en-US" dirty="0" smtClean="0"/>
              <a:t>Company A </a:t>
            </a:r>
            <a:r>
              <a:rPr lang="en-US" u="sng" dirty="0" smtClean="0"/>
              <a:t>does not </a:t>
            </a:r>
            <a:r>
              <a:rPr lang="en-US" dirty="0" smtClean="0"/>
              <a:t>have to buy/create any ERCs.</a:t>
            </a:r>
            <a:endParaRPr lang="en-US" dirty="0"/>
          </a:p>
        </p:txBody>
      </p:sp>
      <p:sp>
        <p:nvSpPr>
          <p:cNvPr id="24" name="Rectangle 23"/>
          <p:cNvSpPr/>
          <p:nvPr/>
        </p:nvSpPr>
        <p:spPr>
          <a:xfrm>
            <a:off x="5448300" y="5373468"/>
            <a:ext cx="3390900" cy="646331"/>
          </a:xfrm>
          <a:prstGeom prst="rect">
            <a:avLst/>
          </a:prstGeom>
        </p:spPr>
        <p:txBody>
          <a:bodyPr wrap="square">
            <a:spAutoFit/>
          </a:bodyPr>
          <a:lstStyle/>
          <a:p>
            <a:r>
              <a:rPr lang="en-US" dirty="0" smtClean="0"/>
              <a:t>Company B </a:t>
            </a:r>
            <a:r>
              <a:rPr lang="en-US" u="sng" dirty="0" smtClean="0"/>
              <a:t>must buy/create 115% </a:t>
            </a:r>
            <a:r>
              <a:rPr lang="en-US" dirty="0" smtClean="0"/>
              <a:t>offset credits to build in County.</a:t>
            </a:r>
            <a:endParaRPr lang="en-US" dirty="0"/>
          </a:p>
        </p:txBody>
      </p:sp>
      <p:sp>
        <p:nvSpPr>
          <p:cNvPr id="26" name="Rectangle 25"/>
          <p:cNvSpPr/>
          <p:nvPr/>
        </p:nvSpPr>
        <p:spPr>
          <a:xfrm>
            <a:off x="182194" y="5511968"/>
            <a:ext cx="1025922" cy="369332"/>
          </a:xfrm>
          <a:prstGeom prst="rect">
            <a:avLst/>
          </a:prstGeom>
        </p:spPr>
        <p:txBody>
          <a:bodyPr wrap="square">
            <a:spAutoFit/>
          </a:bodyPr>
          <a:lstStyle/>
          <a:p>
            <a:r>
              <a:rPr lang="en-US" dirty="0" smtClean="0">
                <a:solidFill>
                  <a:srgbClr val="C00000"/>
                </a:solidFill>
              </a:rPr>
              <a:t>Results:</a:t>
            </a:r>
            <a:endParaRPr lang="en-US" dirty="0">
              <a:solidFill>
                <a:srgbClr val="C00000"/>
              </a:solidFill>
            </a:endParaRPr>
          </a:p>
        </p:txBody>
      </p:sp>
      <p:sp>
        <p:nvSpPr>
          <p:cNvPr id="27" name="Rectangle 26"/>
          <p:cNvSpPr/>
          <p:nvPr/>
        </p:nvSpPr>
        <p:spPr>
          <a:xfrm>
            <a:off x="4516239" y="5534088"/>
            <a:ext cx="1025922" cy="369332"/>
          </a:xfrm>
          <a:prstGeom prst="rect">
            <a:avLst/>
          </a:prstGeom>
        </p:spPr>
        <p:txBody>
          <a:bodyPr wrap="square">
            <a:spAutoFit/>
          </a:bodyPr>
          <a:lstStyle/>
          <a:p>
            <a:r>
              <a:rPr lang="en-US" dirty="0" smtClean="0">
                <a:solidFill>
                  <a:srgbClr val="C00000"/>
                </a:solidFill>
              </a:rPr>
              <a:t>Results:</a:t>
            </a:r>
            <a:endParaRPr lang="en-US" dirty="0">
              <a:solidFill>
                <a:srgbClr val="C00000"/>
              </a:solidFill>
            </a:endParaRPr>
          </a:p>
        </p:txBody>
      </p:sp>
    </p:spTree>
    <p:extLst>
      <p:ext uri="{BB962C8B-B14F-4D97-AF65-F5344CB8AC3E}">
        <p14:creationId xmlns:p14="http://schemas.microsoft.com/office/powerpoint/2010/main" val="3546209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457201" y="487633"/>
            <a:ext cx="8229600" cy="1509024"/>
          </a:xfrm>
        </p:spPr>
        <p:txBody>
          <a:bodyPr>
            <a:normAutofit/>
          </a:bodyPr>
          <a:lstStyle/>
          <a:p>
            <a:r>
              <a:rPr lang="en-US" sz="2400" dirty="0" smtClean="0"/>
              <a:t>Current </a:t>
            </a:r>
            <a:r>
              <a:rPr lang="en-US" sz="2400" dirty="0"/>
              <a:t>S</a:t>
            </a:r>
            <a:r>
              <a:rPr lang="en-US" sz="2400" dirty="0" smtClean="0"/>
              <a:t>ituation – The “problem” is a lack of stationary sources from which ERCs can be created.</a:t>
            </a:r>
          </a:p>
        </p:txBody>
      </p:sp>
      <p:sp>
        <p:nvSpPr>
          <p:cNvPr id="6" name="TextBox 5"/>
          <p:cNvSpPr txBox="1"/>
          <p:nvPr/>
        </p:nvSpPr>
        <p:spPr>
          <a:xfrm>
            <a:off x="762000" y="1725921"/>
            <a:ext cx="3200400" cy="307777"/>
          </a:xfrm>
          <a:prstGeom prst="rect">
            <a:avLst/>
          </a:prstGeom>
          <a:noFill/>
        </p:spPr>
        <p:txBody>
          <a:bodyPr wrap="square" rtlCol="0">
            <a:spAutoFit/>
          </a:bodyPr>
          <a:lstStyle/>
          <a:p>
            <a:pPr marL="0" lvl="2"/>
            <a:r>
              <a:rPr lang="en-US" sz="1400" b="1" dirty="0" smtClean="0"/>
              <a:t>The ERC “bank” is virtually empty</a:t>
            </a:r>
            <a:endParaRPr lang="en-US" dirty="0"/>
          </a:p>
        </p:txBody>
      </p:sp>
      <p:sp>
        <p:nvSpPr>
          <p:cNvPr id="7" name="TextBox 6"/>
          <p:cNvSpPr txBox="1"/>
          <p:nvPr/>
        </p:nvSpPr>
        <p:spPr>
          <a:xfrm>
            <a:off x="4101116" y="1721057"/>
            <a:ext cx="4738084" cy="1015663"/>
          </a:xfrm>
          <a:prstGeom prst="rect">
            <a:avLst/>
          </a:prstGeom>
          <a:noFill/>
        </p:spPr>
        <p:txBody>
          <a:bodyPr wrap="square" rtlCol="0">
            <a:spAutoFit/>
          </a:bodyPr>
          <a:lstStyle/>
          <a:p>
            <a:pPr marL="0" lvl="2"/>
            <a:r>
              <a:rPr lang="en-US" sz="1400" b="1" dirty="0" smtClean="0"/>
              <a:t>Limited Places to get ERCs.  </a:t>
            </a:r>
            <a:r>
              <a:rPr lang="en-US" sz="1400" dirty="0" smtClean="0"/>
              <a:t>ERCs are created when existing emission sources permanently reduce their emissions.</a:t>
            </a:r>
            <a:r>
              <a:rPr lang="en-US" sz="1400" b="1" i="1" baseline="30000" dirty="0" smtClean="0"/>
              <a:t>2</a:t>
            </a:r>
            <a:r>
              <a:rPr lang="en-US" sz="1400" b="1" i="1" dirty="0" smtClean="0"/>
              <a:t> </a:t>
            </a:r>
            <a:endParaRPr lang="en-US" sz="1400" i="1" dirty="0"/>
          </a:p>
          <a:p>
            <a:endParaRPr lang="en-US" dirty="0"/>
          </a:p>
        </p:txBody>
      </p:sp>
      <p:pic>
        <p:nvPicPr>
          <p:cNvPr id="1026" name="Picture 2" descr="Image result for empty ban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375076"/>
            <a:ext cx="1761407" cy="17526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39342" y="4225064"/>
            <a:ext cx="3735527" cy="523220"/>
          </a:xfrm>
          <a:prstGeom prst="rect">
            <a:avLst/>
          </a:prstGeom>
          <a:noFill/>
        </p:spPr>
        <p:txBody>
          <a:bodyPr wrap="square" rtlCol="0">
            <a:spAutoFit/>
          </a:bodyPr>
          <a:lstStyle/>
          <a:p>
            <a:pPr marL="0" lvl="2"/>
            <a:r>
              <a:rPr lang="en-US" sz="1400" b="1" dirty="0" smtClean="0"/>
              <a:t>Currently 14.14 tons NOx</a:t>
            </a:r>
            <a:r>
              <a:rPr lang="en-US" sz="1400" dirty="0" smtClean="0"/>
              <a:t> of </a:t>
            </a:r>
            <a:r>
              <a:rPr lang="en-US" sz="1400" dirty="0"/>
              <a:t>which, only 7.14 tons are </a:t>
            </a:r>
            <a:r>
              <a:rPr lang="en-US" sz="1400" dirty="0" smtClean="0"/>
              <a:t>potentially “available.”</a:t>
            </a:r>
            <a:r>
              <a:rPr lang="en-US" sz="1400" b="1" i="1" baseline="30000" dirty="0"/>
              <a:t> 1</a:t>
            </a:r>
            <a:endParaRPr lang="en-US" sz="1400" dirty="0"/>
          </a:p>
        </p:txBody>
      </p:sp>
      <p:sp>
        <p:nvSpPr>
          <p:cNvPr id="41" name="TextBox 40"/>
          <p:cNvSpPr txBox="1"/>
          <p:nvPr/>
        </p:nvSpPr>
        <p:spPr>
          <a:xfrm>
            <a:off x="239342" y="4834664"/>
            <a:ext cx="3689721" cy="523220"/>
          </a:xfrm>
          <a:prstGeom prst="rect">
            <a:avLst/>
          </a:prstGeom>
          <a:noFill/>
        </p:spPr>
        <p:txBody>
          <a:bodyPr wrap="square" rtlCol="0">
            <a:spAutoFit/>
          </a:bodyPr>
          <a:lstStyle/>
          <a:p>
            <a:pPr marL="0" lvl="2"/>
            <a:r>
              <a:rPr lang="en-US" sz="1400" b="1" dirty="0" smtClean="0"/>
              <a:t>Currently 266 tons VOCs </a:t>
            </a:r>
            <a:r>
              <a:rPr lang="en-US" sz="1400" dirty="0" smtClean="0"/>
              <a:t>of </a:t>
            </a:r>
            <a:r>
              <a:rPr lang="en-US" sz="1400" dirty="0"/>
              <a:t>which, only </a:t>
            </a:r>
            <a:r>
              <a:rPr lang="en-US" sz="1400" dirty="0" smtClean="0"/>
              <a:t>63 </a:t>
            </a:r>
            <a:r>
              <a:rPr lang="en-US" sz="1400" dirty="0"/>
              <a:t>tons are potentially “available</a:t>
            </a:r>
            <a:r>
              <a:rPr lang="en-US" sz="1400" dirty="0" smtClean="0"/>
              <a:t>.”</a:t>
            </a:r>
            <a:r>
              <a:rPr lang="en-US" sz="1400" b="1" i="1" baseline="30000" dirty="0"/>
              <a:t> 1</a:t>
            </a:r>
            <a:endParaRPr lang="en-US" sz="14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113" t="34500" r="71331" b="40068"/>
          <a:stretch/>
        </p:blipFill>
        <p:spPr bwMode="auto">
          <a:xfrm>
            <a:off x="4128078" y="2286000"/>
            <a:ext cx="4395323" cy="331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7201" y="5715000"/>
            <a:ext cx="8066200" cy="261610"/>
          </a:xfrm>
          <a:prstGeom prst="rect">
            <a:avLst/>
          </a:prstGeom>
          <a:noFill/>
        </p:spPr>
        <p:txBody>
          <a:bodyPr wrap="square" rtlCol="0">
            <a:spAutoFit/>
          </a:bodyPr>
          <a:lstStyle/>
          <a:p>
            <a:r>
              <a:rPr lang="en-US" sz="1100" baseline="30000" dirty="0"/>
              <a:t>1</a:t>
            </a:r>
            <a:r>
              <a:rPr lang="en-US" sz="1100" baseline="30000" dirty="0" smtClean="0"/>
              <a:t> </a:t>
            </a:r>
            <a:r>
              <a:rPr lang="en-US" sz="1100" dirty="0" smtClean="0"/>
              <a:t>”Available” – a large company recently </a:t>
            </a:r>
            <a:r>
              <a:rPr lang="en-US" sz="1100" dirty="0"/>
              <a:t> </a:t>
            </a:r>
            <a:r>
              <a:rPr lang="en-US" sz="1100" dirty="0" smtClean="0"/>
              <a:t>acquired the majority of these credits in anticipation of major expansion/new construction.</a:t>
            </a:r>
            <a:endParaRPr lang="en-US" sz="1100" dirty="0"/>
          </a:p>
        </p:txBody>
      </p:sp>
    </p:spTree>
    <p:extLst>
      <p:ext uri="{BB962C8B-B14F-4D97-AF65-F5344CB8AC3E}">
        <p14:creationId xmlns:p14="http://schemas.microsoft.com/office/powerpoint/2010/main" val="2928492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81000" y="228600"/>
            <a:ext cx="8229600" cy="990600"/>
          </a:xfrm>
        </p:spPr>
        <p:txBody>
          <a:bodyPr/>
          <a:lstStyle/>
          <a:p>
            <a:r>
              <a:rPr lang="en-US" dirty="0"/>
              <a:t>Market Summary</a:t>
            </a:r>
          </a:p>
        </p:txBody>
      </p:sp>
      <p:sp>
        <p:nvSpPr>
          <p:cNvPr id="7" name="TextBox 6"/>
          <p:cNvSpPr txBox="1"/>
          <p:nvPr/>
        </p:nvSpPr>
        <p:spPr>
          <a:xfrm>
            <a:off x="4966447" y="990600"/>
            <a:ext cx="4038600" cy="954107"/>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pPr marL="0" lvl="2"/>
            <a:r>
              <a:rPr lang="en-US" sz="1400" b="1" dirty="0" smtClean="0"/>
              <a:t>How does one get an ERC?  </a:t>
            </a:r>
            <a:r>
              <a:rPr lang="en-US" sz="1400" dirty="0" smtClean="0"/>
              <a:t>ERCs are created when existing emission sources permanently reduce all or a portion of their emissions.  The list of places to get an ERC is a very short list.</a:t>
            </a:r>
            <a:r>
              <a:rPr lang="en-US" sz="1400" b="1" i="1" dirty="0" smtClean="0"/>
              <a:t> </a:t>
            </a:r>
            <a:endParaRPr lang="en-US" sz="1400" i="1" dirty="0"/>
          </a:p>
        </p:txBody>
      </p:sp>
      <p:sp>
        <p:nvSpPr>
          <p:cNvPr id="44" name="TextBox 43"/>
          <p:cNvSpPr txBox="1"/>
          <p:nvPr/>
        </p:nvSpPr>
        <p:spPr>
          <a:xfrm>
            <a:off x="5334000" y="1944707"/>
            <a:ext cx="2971800" cy="1200329"/>
          </a:xfrm>
          <a:prstGeom prst="rect">
            <a:avLst/>
          </a:prstGeom>
          <a:noFill/>
        </p:spPr>
        <p:txBody>
          <a:bodyPr wrap="square" rtlCol="0">
            <a:spAutoFit/>
          </a:bodyPr>
          <a:lstStyle/>
          <a:p>
            <a:pPr marL="0" lvl="2"/>
            <a:r>
              <a:rPr lang="en-US" sz="1600" b="1" dirty="0" smtClean="0"/>
              <a:t>19 sources total</a:t>
            </a:r>
          </a:p>
          <a:p>
            <a:pPr marL="0" lvl="2"/>
            <a:r>
              <a:rPr lang="en-US" sz="1400" b="1" dirty="0" smtClean="0"/>
              <a:t>-10 are electric generating units</a:t>
            </a:r>
          </a:p>
          <a:p>
            <a:pPr marL="0" lvl="2"/>
            <a:r>
              <a:rPr lang="en-US" sz="1400" b="1" dirty="0" smtClean="0"/>
              <a:t>-3 are landfills</a:t>
            </a:r>
          </a:p>
          <a:p>
            <a:pPr marL="0" lvl="2"/>
            <a:r>
              <a:rPr lang="en-US" sz="1400" b="1" dirty="0" smtClean="0"/>
              <a:t>-2 are woodworking</a:t>
            </a:r>
          </a:p>
          <a:p>
            <a:pPr marL="0" lvl="2"/>
            <a:r>
              <a:rPr lang="en-US" sz="1400" b="1" dirty="0" smtClean="0"/>
              <a:t>-4 are miscellaneous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5098999"/>
              </p:ext>
            </p:extLst>
          </p:nvPr>
        </p:nvGraphicFramePr>
        <p:xfrm>
          <a:off x="265430" y="1371600"/>
          <a:ext cx="4406900" cy="4358640"/>
        </p:xfrm>
        <a:graphic>
          <a:graphicData uri="http://schemas.openxmlformats.org/drawingml/2006/table">
            <a:tbl>
              <a:tblPr>
                <a:tableStyleId>{5C22544A-7EE6-4342-B048-85BDC9FD1C3A}</a:tableStyleId>
              </a:tblPr>
              <a:tblGrid>
                <a:gridCol w="2477770"/>
                <a:gridCol w="582930"/>
                <a:gridCol w="673100"/>
                <a:gridCol w="673100"/>
              </a:tblGrid>
              <a:tr h="198120">
                <a:tc>
                  <a:txBody>
                    <a:bodyPr/>
                    <a:lstStyle/>
                    <a:p>
                      <a:pPr algn="l" fontAlgn="b"/>
                      <a:endParaRPr lang="en-US" sz="1100" b="0" i="0" u="none" strike="noStrike" dirty="0">
                        <a:solidFill>
                          <a:srgbClr val="000000"/>
                        </a:solidFill>
                        <a:effectLst/>
                        <a:latin typeface="Arial Unicode MS"/>
                      </a:endParaRPr>
                    </a:p>
                  </a:txBody>
                  <a:tcPr marL="7620" marR="7620" marT="7620" marB="0" anchor="b"/>
                </a:tc>
                <a:tc>
                  <a:txBody>
                    <a:bodyPr/>
                    <a:lstStyle/>
                    <a:p>
                      <a:pPr algn="ctr" fontAlgn="b"/>
                      <a:r>
                        <a:rPr lang="en-US" sz="1100" u="none" strike="noStrike">
                          <a:effectLst/>
                        </a:rPr>
                        <a:t>VOC</a:t>
                      </a:r>
                      <a:endParaRPr lang="en-US" sz="1100" b="0" i="0" u="none" strike="noStrike">
                        <a:solidFill>
                          <a:srgbClr val="000000"/>
                        </a:solidFill>
                        <a:effectLst/>
                        <a:latin typeface="Arial Unicode MS"/>
                      </a:endParaRPr>
                    </a:p>
                  </a:txBody>
                  <a:tcPr marL="7620" marR="7620" marT="7620" marB="0" anchor="b"/>
                </a:tc>
                <a:tc>
                  <a:txBody>
                    <a:bodyPr/>
                    <a:lstStyle/>
                    <a:p>
                      <a:pPr algn="ctr" fontAlgn="b"/>
                      <a:r>
                        <a:rPr lang="en-US" sz="1100" u="none" strike="noStrike">
                          <a:effectLst/>
                        </a:rPr>
                        <a:t>NOx</a:t>
                      </a:r>
                      <a:endParaRPr lang="en-US" sz="1100" b="0" i="0" u="none" strike="noStrike">
                        <a:solidFill>
                          <a:srgbClr val="000000"/>
                        </a:solidFill>
                        <a:effectLst/>
                        <a:latin typeface="Arial Unicode MS"/>
                      </a:endParaRPr>
                    </a:p>
                  </a:txBody>
                  <a:tcPr marL="7620" marR="7620" marT="7620" marB="0" anchor="b"/>
                </a:tc>
                <a:tc>
                  <a:txBody>
                    <a:bodyPr/>
                    <a:lstStyle/>
                    <a:p>
                      <a:pPr algn="ctr" fontAlgn="b"/>
                      <a:r>
                        <a:rPr lang="en-US" sz="1100" u="none" strike="noStrike">
                          <a:effectLst/>
                        </a:rPr>
                        <a:t>CO</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3313 APS West Phoenix Power Plant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17.9</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441.5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81.5</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43063 Arlington Valley LLC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12.7</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75.8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33.5</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1218 Butterfield Station Facility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16.7</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25.3</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127771 CMC Steel Fabricators Inc. </a:t>
                      </a:r>
                      <a:r>
                        <a:rPr lang="en-US" sz="1100" u="none" strike="noStrike" dirty="0" smtClean="0">
                          <a:effectLst/>
                        </a:rPr>
                        <a:t>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25.5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42.7</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561</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44439 Gila River Power Station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12.6</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216.3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68.5</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4173 Glendale </a:t>
                      </a:r>
                      <a:r>
                        <a:rPr lang="en-US" sz="1100" u="none" strike="noStrike" dirty="0" err="1">
                          <a:effectLst/>
                        </a:rPr>
                        <a:t>Mun</a:t>
                      </a:r>
                      <a:r>
                        <a:rPr lang="en-US" sz="1100" u="none" strike="noStrike" dirty="0">
                          <a:effectLst/>
                        </a:rPr>
                        <a:t>. Sanitary Landfill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2.3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74.5</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44186 Mesquite Power Operations LLC</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22.1</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190.5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56.8</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43530 New Harquahala Gen Co.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38.8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28.1</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20706 New Wincup Holdings Inc.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156.5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11.4</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2.6</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1879 Northwest Regional Landfill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48.5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21.1</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96.4</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1331 Oak Canyon Inc.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100.6</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52382 Ocotillo Power Plant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76.4</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42956 Redhawk Generating Facility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6</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153.5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156.8</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303 Rexam Beverage Can Co.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117.3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4.1</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3315 Santan Generating Station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7.9</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211.8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100.5</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4175 SFPP LP Phoenix Terminal </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114.2</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3.6</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8.2</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sv-SE" sz="1100" u="none" strike="noStrike">
                          <a:effectLst/>
                        </a:rPr>
                        <a:t>3316 SRP Agua Fria Generating Stn. </a:t>
                      </a:r>
                      <a:endParaRPr lang="sv-SE"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44.6</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29.5</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3317 SRP Kyrene Generating Station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1.6</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42</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20.4</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1210 </a:t>
                      </a:r>
                      <a:r>
                        <a:rPr lang="en-US" sz="1100" u="none" strike="noStrike" dirty="0" err="1">
                          <a:effectLst/>
                        </a:rPr>
                        <a:t>Trendwood</a:t>
                      </a:r>
                      <a:r>
                        <a:rPr lang="en-US" sz="1100" u="none" strike="noStrike" dirty="0">
                          <a:effectLst/>
                        </a:rPr>
                        <a:t> Inc</a:t>
                      </a:r>
                      <a:r>
                        <a:rPr lang="en-US" sz="1100" u="none" strike="noStrike" dirty="0" smtClean="0">
                          <a:effectLst/>
                        </a:rPr>
                        <a:t>.</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40.6</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Totals:</a:t>
                      </a:r>
                      <a:endParaRPr lang="en-US" sz="1100" b="1"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702.3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1604.5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dirty="0">
                          <a:effectLst/>
                        </a:rPr>
                        <a:t>1360.7</a:t>
                      </a:r>
                      <a:endParaRPr lang="en-US" sz="1100" b="0" i="0" u="none" strike="noStrike" dirty="0">
                        <a:solidFill>
                          <a:srgbClr val="000000"/>
                        </a:solidFill>
                        <a:effectLst/>
                        <a:latin typeface="Arial Unicode MS"/>
                      </a:endParaRPr>
                    </a:p>
                  </a:txBody>
                  <a:tcPr marL="7620" marR="7620" marT="7620"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14686938"/>
              </p:ext>
            </p:extLst>
          </p:nvPr>
        </p:nvGraphicFramePr>
        <p:xfrm>
          <a:off x="5257800" y="3226951"/>
          <a:ext cx="3124200" cy="2377440"/>
        </p:xfrm>
        <a:graphic>
          <a:graphicData uri="http://schemas.openxmlformats.org/drawingml/2006/table">
            <a:tbl>
              <a:tblPr>
                <a:tableStyleId>{5C22544A-7EE6-4342-B048-85BDC9FD1C3A}</a:tableStyleId>
              </a:tblPr>
              <a:tblGrid>
                <a:gridCol w="1219200"/>
                <a:gridCol w="609600"/>
                <a:gridCol w="609600"/>
                <a:gridCol w="685800"/>
              </a:tblGrid>
              <a:tr h="198120">
                <a:tc>
                  <a:txBody>
                    <a:bodyPr/>
                    <a:lstStyle/>
                    <a:p>
                      <a:pPr algn="l" fontAlgn="b"/>
                      <a:endParaRPr lang="en-US" sz="1100" b="1" i="0" u="none" strike="noStrike" dirty="0">
                        <a:solidFill>
                          <a:srgbClr val="000000"/>
                        </a:solidFill>
                        <a:effectLst/>
                        <a:latin typeface="Arial Unicode MS"/>
                      </a:endParaRPr>
                    </a:p>
                  </a:txBody>
                  <a:tcPr marL="7620" marR="7620" marT="7620" marB="0" anchor="b"/>
                </a:tc>
                <a:tc>
                  <a:txBody>
                    <a:bodyPr/>
                    <a:lstStyle/>
                    <a:p>
                      <a:pPr algn="r" fontAlgn="b"/>
                      <a:r>
                        <a:rPr lang="en-US" sz="1100" b="0" i="0" u="none" strike="noStrike" dirty="0" smtClean="0">
                          <a:solidFill>
                            <a:srgbClr val="000000"/>
                          </a:solidFill>
                          <a:effectLst/>
                          <a:latin typeface="Arial Unicode MS"/>
                        </a:rPr>
                        <a:t>VOCs</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b="0" i="0" u="none" strike="noStrike" dirty="0" smtClean="0">
                          <a:solidFill>
                            <a:srgbClr val="000000"/>
                          </a:solidFill>
                          <a:effectLst/>
                          <a:latin typeface="Arial Unicode MS"/>
                        </a:rPr>
                        <a:t>NOx</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b="0" i="0" u="none" strike="noStrike" dirty="0" smtClean="0">
                          <a:solidFill>
                            <a:srgbClr val="000000"/>
                          </a:solidFill>
                          <a:effectLst/>
                          <a:latin typeface="Arial Unicode MS"/>
                        </a:rPr>
                        <a:t>CO</a:t>
                      </a:r>
                      <a:endParaRPr lang="en-US" sz="1100" b="0" i="0" u="none" strike="noStrike" dirty="0">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smtClean="0">
                          <a:effectLst/>
                        </a:rPr>
                        <a:t>EGUs  (10)</a:t>
                      </a:r>
                      <a:endParaRPr lang="en-US" sz="1100" b="1"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dirty="0">
                          <a:effectLst/>
                        </a:rPr>
                        <a:t>91.8</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dirty="0">
                          <a:effectLst/>
                        </a:rPr>
                        <a:t>1491.2</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dirty="0">
                          <a:effectLst/>
                        </a:rPr>
                        <a:t>588.6</a:t>
                      </a:r>
                      <a:endParaRPr lang="en-US" sz="1100" b="0" i="0" u="none" strike="noStrike" dirty="0">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1"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93%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43%</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1"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smtClean="0">
                          <a:effectLst/>
                        </a:rPr>
                        <a:t>Landfills (3)</a:t>
                      </a:r>
                      <a:endParaRPr lang="en-US" sz="1100" b="1"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55.8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50.8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196.2</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1"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8%</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14%</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1"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smtClean="0">
                          <a:effectLst/>
                        </a:rPr>
                        <a:t>Woodworking (2)</a:t>
                      </a:r>
                      <a:endParaRPr lang="en-US" sz="1100" b="1"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141.2</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1"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20%</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1"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dirty="0">
                          <a:effectLst/>
                        </a:rPr>
                        <a:t>Miscellaneous </a:t>
                      </a:r>
                      <a:r>
                        <a:rPr lang="en-US" sz="1100" u="none" strike="noStrike" dirty="0" smtClean="0">
                          <a:effectLst/>
                        </a:rPr>
                        <a:t>(4)</a:t>
                      </a:r>
                      <a:endParaRPr lang="en-US" sz="1100" b="1"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a:effectLst/>
                        </a:rPr>
                        <a:t>413.5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62.5</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575.9</a:t>
                      </a:r>
                      <a:endParaRPr lang="en-US" sz="1100" b="0" i="0" u="none" strike="noStrike">
                        <a:solidFill>
                          <a:srgbClr val="000000"/>
                        </a:solidFill>
                        <a:effectLst/>
                        <a:latin typeface="Arial Unicode MS"/>
                      </a:endParaRPr>
                    </a:p>
                  </a:txBody>
                  <a:tcPr marL="7620" marR="7620" marT="7620" marB="0" anchor="b"/>
                </a:tc>
              </a:tr>
              <a:tr h="198120">
                <a:tc>
                  <a:txBody>
                    <a:bodyPr/>
                    <a:lstStyle/>
                    <a:p>
                      <a:pPr algn="l" fontAlgn="b"/>
                      <a:r>
                        <a:rPr lang="en-US" sz="1100" u="none" strike="noStrike">
                          <a:effectLst/>
                        </a:rPr>
                        <a:t> </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a:effectLst/>
                        </a:rPr>
                        <a:t>59%</a:t>
                      </a:r>
                      <a:endParaRPr lang="en-US" sz="1100" b="0" i="0" u="none" strike="noStrike">
                        <a:solidFill>
                          <a:srgbClr val="000000"/>
                        </a:solidFill>
                        <a:effectLst/>
                        <a:latin typeface="Arial Unicode MS"/>
                      </a:endParaRPr>
                    </a:p>
                  </a:txBody>
                  <a:tcPr marL="7620" marR="7620" marT="7620" marB="0" anchor="b"/>
                </a:tc>
                <a:tc>
                  <a:txBody>
                    <a:bodyPr/>
                    <a:lstStyle/>
                    <a:p>
                      <a:pPr algn="r" fontAlgn="b"/>
                      <a:r>
                        <a:rPr lang="en-US" sz="1100" u="none" strike="noStrike" dirty="0">
                          <a:effectLst/>
                        </a:rPr>
                        <a:t>4%</a:t>
                      </a:r>
                      <a:endParaRPr lang="en-US" sz="1100" b="0" i="0" u="none" strike="noStrike" dirty="0">
                        <a:solidFill>
                          <a:srgbClr val="000000"/>
                        </a:solidFill>
                        <a:effectLst/>
                        <a:latin typeface="Arial Unicode MS"/>
                      </a:endParaRPr>
                    </a:p>
                  </a:txBody>
                  <a:tcPr marL="7620" marR="7620" marT="7620" marB="0" anchor="b"/>
                </a:tc>
                <a:tc>
                  <a:txBody>
                    <a:bodyPr/>
                    <a:lstStyle/>
                    <a:p>
                      <a:pPr algn="r" fontAlgn="b"/>
                      <a:r>
                        <a:rPr lang="en-US" sz="1100" u="none" strike="noStrike" dirty="0">
                          <a:effectLst/>
                        </a:rPr>
                        <a:t>42%</a:t>
                      </a:r>
                      <a:endParaRPr lang="en-US" sz="1100" b="0" i="0" u="none" strike="noStrike" dirty="0">
                        <a:solidFill>
                          <a:srgbClr val="000000"/>
                        </a:solidFill>
                        <a:effectLst/>
                        <a:latin typeface="Arial Unicode MS"/>
                      </a:endParaRPr>
                    </a:p>
                  </a:txBody>
                  <a:tcPr marL="7620" marR="7620" marT="7620" marB="0" anchor="b"/>
                </a:tc>
              </a:tr>
            </a:tbl>
          </a:graphicData>
        </a:graphic>
      </p:graphicFrame>
      <p:sp>
        <p:nvSpPr>
          <p:cNvPr id="9" name="TextBox 8"/>
          <p:cNvSpPr txBox="1"/>
          <p:nvPr/>
        </p:nvSpPr>
        <p:spPr>
          <a:xfrm>
            <a:off x="4908176" y="5715000"/>
            <a:ext cx="3962400" cy="523220"/>
          </a:xfrm>
          <a:prstGeom prst="rect">
            <a:avLst/>
          </a:prstGeom>
          <a:noFill/>
        </p:spPr>
        <p:txBody>
          <a:bodyPr wrap="square" rtlCol="0">
            <a:spAutoFit/>
          </a:bodyPr>
          <a:lstStyle/>
          <a:p>
            <a:pPr marL="0" lvl="2"/>
            <a:r>
              <a:rPr lang="en-US" sz="1400" b="1" dirty="0" smtClean="0"/>
              <a:t>93% of NOx emissions come from the 10 EGUs.  Very limited options for NOx offsets. </a:t>
            </a:r>
          </a:p>
        </p:txBody>
      </p:sp>
    </p:spTree>
    <p:extLst>
      <p:ext uri="{BB962C8B-B14F-4D97-AF65-F5344CB8AC3E}">
        <p14:creationId xmlns:p14="http://schemas.microsoft.com/office/powerpoint/2010/main" val="1671000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16292"/>
          </a:xfrm>
        </p:spPr>
        <p:txBody>
          <a:bodyPr>
            <a:normAutofit fontScale="90000"/>
          </a:bodyPr>
          <a:lstStyle/>
          <a:p>
            <a:pPr algn="ctr"/>
            <a:r>
              <a:rPr lang="en-US" dirty="0"/>
              <a:t>Has the lack of offsets impacted economic growth? - The “Lost 12”</a:t>
            </a:r>
          </a:p>
        </p:txBody>
      </p:sp>
      <p:sp>
        <p:nvSpPr>
          <p:cNvPr id="3" name="Content Placeholder 2"/>
          <p:cNvSpPr>
            <a:spLocks noGrp="1"/>
          </p:cNvSpPr>
          <p:nvPr>
            <p:ph idx="1"/>
          </p:nvPr>
        </p:nvSpPr>
        <p:spPr>
          <a:xfrm>
            <a:off x="457200" y="1143000"/>
            <a:ext cx="8229600" cy="4758139"/>
          </a:xfrm>
        </p:spPr>
        <p:txBody>
          <a:bodyPr>
            <a:noAutofit/>
          </a:bodyPr>
          <a:lstStyle/>
          <a:p>
            <a:pPr marL="0" indent="0">
              <a:buNone/>
            </a:pPr>
            <a:r>
              <a:rPr lang="en-US" sz="1400" dirty="0"/>
              <a:t>According to GPAC, the following are 12 businesses with high potential emissions that ultimately chose not to locate in Phoenix.  There are any number of reasons why they may have decided against Phoenix, but it is clear that without a liquid market for ERCs, moving to Maricopa County would be far more difficult for these and similar companies.  </a:t>
            </a:r>
          </a:p>
          <a:p>
            <a:pPr marL="457200" indent="-457200">
              <a:buFont typeface="+mj-lt"/>
              <a:buAutoNum type="arabicParenR"/>
            </a:pPr>
            <a:r>
              <a:rPr lang="en-US" sz="1300" b="1" dirty="0"/>
              <a:t>Project Alchemy </a:t>
            </a:r>
            <a:r>
              <a:rPr lang="en-US" sz="1300" dirty="0"/>
              <a:t>- metal fabrication client looking for 50,000 SF of existing space</a:t>
            </a:r>
          </a:p>
          <a:p>
            <a:pPr marL="457200" indent="-457200">
              <a:buFont typeface="+mj-lt"/>
              <a:buAutoNum type="arabicParenR"/>
            </a:pPr>
            <a:r>
              <a:rPr lang="en-US" sz="1300" b="1" dirty="0"/>
              <a:t>Project Kent </a:t>
            </a:r>
            <a:r>
              <a:rPr lang="en-US" sz="1300" dirty="0"/>
              <a:t>- global leader in specialized steel production</a:t>
            </a:r>
          </a:p>
          <a:p>
            <a:pPr marL="457200" indent="-457200">
              <a:buFont typeface="+mj-lt"/>
              <a:buAutoNum type="arabicParenR"/>
            </a:pPr>
            <a:r>
              <a:rPr lang="en-US" sz="1300" b="1" dirty="0"/>
              <a:t>Project Aspen </a:t>
            </a:r>
            <a:r>
              <a:rPr lang="en-US" sz="1300" dirty="0"/>
              <a:t>- high tech manufacturing with use of chemical products and gases, large production plants, administrative offices, warehouse, supplier sites, and other uses</a:t>
            </a:r>
          </a:p>
          <a:p>
            <a:pPr marL="457200" indent="-457200">
              <a:buFont typeface="+mj-lt"/>
              <a:buAutoNum type="arabicParenR"/>
            </a:pPr>
            <a:r>
              <a:rPr lang="en-US" sz="1300" b="1" dirty="0"/>
              <a:t>Project Fiberglass </a:t>
            </a:r>
            <a:r>
              <a:rPr lang="en-US" sz="1300" dirty="0"/>
              <a:t>(Asked about non-attainment zones) - fiberglass manufacturing</a:t>
            </a:r>
          </a:p>
          <a:p>
            <a:pPr marL="457200" indent="-457200">
              <a:buFont typeface="+mj-lt"/>
              <a:buAutoNum type="arabicParenR"/>
            </a:pPr>
            <a:r>
              <a:rPr lang="en-US" sz="1300" b="1" dirty="0"/>
              <a:t>Project Newfield </a:t>
            </a:r>
            <a:r>
              <a:rPr lang="en-US" sz="1300" dirty="0"/>
              <a:t>(Asked about non-attainment zones) - new and significant, clean office, assembly and R&amp;D facility</a:t>
            </a:r>
          </a:p>
          <a:p>
            <a:pPr marL="457200" indent="-457200">
              <a:buFont typeface="+mj-lt"/>
              <a:buAutoNum type="arabicParenR"/>
            </a:pPr>
            <a:r>
              <a:rPr lang="en-US" sz="1300" b="1" dirty="0"/>
              <a:t>Project New World </a:t>
            </a:r>
            <a:r>
              <a:rPr lang="en-US" sz="1300" dirty="0"/>
              <a:t>(Asked about non-attainment zones) – Car manufacturing </a:t>
            </a:r>
          </a:p>
          <a:p>
            <a:pPr marL="457200" indent="-457200">
              <a:buFont typeface="+mj-lt"/>
              <a:buAutoNum type="arabicParenR"/>
            </a:pPr>
            <a:r>
              <a:rPr lang="en-US" sz="1300" b="1" dirty="0"/>
              <a:t>Project Buckshot </a:t>
            </a:r>
            <a:r>
              <a:rPr lang="en-US" sz="1300" dirty="0"/>
              <a:t>(Still an active project looking at Casa Grande/Coolidge) – Plastic products </a:t>
            </a:r>
          </a:p>
          <a:p>
            <a:pPr marL="457200" indent="-457200">
              <a:buFont typeface="+mj-lt"/>
              <a:buAutoNum type="arabicParenR"/>
            </a:pPr>
            <a:r>
              <a:rPr lang="en-US" sz="1300" b="1" dirty="0"/>
              <a:t>Project Sapphire 2</a:t>
            </a:r>
            <a:r>
              <a:rPr lang="en-US" sz="1300" dirty="0"/>
              <a:t>  - Computer and Electronic Product Manufacturing</a:t>
            </a:r>
          </a:p>
          <a:p>
            <a:pPr marL="457200" indent="-457200">
              <a:buFont typeface="+mj-lt"/>
              <a:buAutoNum type="arabicParenR"/>
            </a:pPr>
            <a:r>
              <a:rPr lang="en-US" sz="1300" b="1" dirty="0"/>
              <a:t>Project West </a:t>
            </a:r>
            <a:r>
              <a:rPr lang="en-US" sz="1300" dirty="0"/>
              <a:t>(Asked about non-attainment zones) – Manufacturing client wasn’t able to disclose the type</a:t>
            </a:r>
          </a:p>
          <a:p>
            <a:pPr marL="457200" indent="-457200">
              <a:buFont typeface="+mj-lt"/>
              <a:buAutoNum type="arabicParenR"/>
            </a:pPr>
            <a:r>
              <a:rPr lang="en-US" sz="1300" b="1" dirty="0"/>
              <a:t>Project Fiber - </a:t>
            </a:r>
            <a:r>
              <a:rPr lang="en-US" sz="1300" dirty="0"/>
              <a:t>manufacturing pigment dispersions in reading devices</a:t>
            </a:r>
          </a:p>
          <a:p>
            <a:pPr marL="457200" indent="-457200">
              <a:buFont typeface="+mj-lt"/>
              <a:buAutoNum type="arabicParenR"/>
            </a:pPr>
            <a:r>
              <a:rPr lang="en-US" sz="1300" b="1" dirty="0"/>
              <a:t>Project Diamond Star </a:t>
            </a:r>
            <a:r>
              <a:rPr lang="en-US" sz="1300" dirty="0"/>
              <a:t>(Asked about non-attainment zones) - paper/tissue manufacturing facility</a:t>
            </a:r>
          </a:p>
          <a:p>
            <a:pPr marL="457200" indent="-457200">
              <a:buFont typeface="+mj-lt"/>
              <a:buAutoNum type="arabicParenR"/>
            </a:pPr>
            <a:r>
              <a:rPr lang="en-US" sz="1300" b="1" dirty="0"/>
              <a:t>Project Cleopatra </a:t>
            </a:r>
            <a:r>
              <a:rPr lang="en-US" sz="1300" dirty="0"/>
              <a:t>(Asked about non-attainment zones) - Transportation Equipment Manufacturing</a:t>
            </a:r>
          </a:p>
        </p:txBody>
      </p:sp>
    </p:spTree>
    <p:extLst>
      <p:ext uri="{BB962C8B-B14F-4D97-AF65-F5344CB8AC3E}">
        <p14:creationId xmlns:p14="http://schemas.microsoft.com/office/powerpoint/2010/main" val="310572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a:spLocks noGrp="1"/>
          </p:cNvSpPr>
          <p:nvPr>
            <p:ph type="title"/>
          </p:nvPr>
        </p:nvSpPr>
        <p:spPr>
          <a:xfrm>
            <a:off x="1524000" y="76200"/>
            <a:ext cx="6172200" cy="1143000"/>
          </a:xfrm>
        </p:spPr>
        <p:txBody>
          <a:bodyPr/>
          <a:lstStyle/>
          <a:p>
            <a:pPr algn="ctr">
              <a:defRPr/>
            </a:pPr>
            <a:r>
              <a:rPr lang="en-US" dirty="0" smtClean="0"/>
              <a:t>Who can create ERCs?</a:t>
            </a:r>
            <a:endParaRPr lang="en-US" b="1" dirty="0" smtClean="0">
              <a:solidFill>
                <a:srgbClr val="003D71"/>
              </a:solidFill>
              <a:effectLst>
                <a:outerShdw blurRad="38100" dist="38100" dir="2700000" algn="tl">
                  <a:srgbClr val="000000">
                    <a:alpha val="43137"/>
                  </a:srgbClr>
                </a:outerShdw>
              </a:effectLst>
              <a:latin typeface="Franklin Gothic Book" pitchFamily="34" charset="0"/>
            </a:endParaRPr>
          </a:p>
        </p:txBody>
      </p:sp>
      <p:sp>
        <p:nvSpPr>
          <p:cNvPr id="3" name="Content Placeholder 2"/>
          <p:cNvSpPr>
            <a:spLocks noGrp="1"/>
          </p:cNvSpPr>
          <p:nvPr>
            <p:ph idx="1"/>
          </p:nvPr>
        </p:nvSpPr>
        <p:spPr/>
        <p:txBody>
          <a:bodyPr>
            <a:normAutofit fontScale="92500" lnSpcReduction="10000"/>
          </a:bodyPr>
          <a:lstStyle/>
          <a:p>
            <a:r>
              <a:rPr lang="en-US" dirty="0"/>
              <a:t>Generally speaking, any operation that can show actual reductions in emissions by meeting the 5 EPA criteria – </a:t>
            </a:r>
            <a:r>
              <a:rPr lang="en-US" i="1" dirty="0"/>
              <a:t>Real, Quantifiable, Surplus, Permanent</a:t>
            </a:r>
            <a:r>
              <a:rPr lang="en-US" i="1" dirty="0" smtClean="0"/>
              <a:t>, and </a:t>
            </a:r>
            <a:r>
              <a:rPr lang="en-US" i="1" dirty="0"/>
              <a:t>Enforceable.</a:t>
            </a:r>
            <a:r>
              <a:rPr lang="en-US" dirty="0"/>
              <a:t>  </a:t>
            </a:r>
          </a:p>
          <a:p>
            <a:r>
              <a:rPr lang="en-US" dirty="0" smtClean="0"/>
              <a:t>Existing individually permitted businesses are best for creating ERCs.</a:t>
            </a:r>
          </a:p>
          <a:p>
            <a:r>
              <a:rPr lang="en-US" dirty="0" smtClean="0"/>
              <a:t>Operations that are currently in business, or even recently out of business.</a:t>
            </a:r>
          </a:p>
          <a:p>
            <a:r>
              <a:rPr lang="en-US" dirty="0" smtClean="0"/>
              <a:t>Traditional ERCs</a:t>
            </a:r>
          </a:p>
          <a:p>
            <a:r>
              <a:rPr lang="en-US" dirty="0" smtClean="0"/>
              <a:t>Non-Traditional ERCs</a:t>
            </a:r>
            <a:endParaRPr lang="en-US" dirty="0"/>
          </a:p>
        </p:txBody>
      </p:sp>
    </p:spTree>
    <p:extLst>
      <p:ext uri="{BB962C8B-B14F-4D97-AF65-F5344CB8AC3E}">
        <p14:creationId xmlns:p14="http://schemas.microsoft.com/office/powerpoint/2010/main" val="4284962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81000" y="381000"/>
            <a:ext cx="8229600" cy="990600"/>
          </a:xfrm>
        </p:spPr>
        <p:txBody>
          <a:bodyPr>
            <a:normAutofit fontScale="90000"/>
          </a:bodyPr>
          <a:lstStyle/>
          <a:p>
            <a:r>
              <a:rPr lang="en-US" dirty="0" smtClean="0"/>
              <a:t>Without large “traditional” sources, where can one find offsets? </a:t>
            </a:r>
            <a:endParaRPr lang="en-US" dirty="0"/>
          </a:p>
        </p:txBody>
      </p:sp>
      <p:sp>
        <p:nvSpPr>
          <p:cNvPr id="9" name="Rectangle 2"/>
          <p:cNvSpPr>
            <a:spLocks noGrp="1"/>
          </p:cNvSpPr>
          <p:nvPr>
            <p:ph idx="1"/>
          </p:nvPr>
        </p:nvSpPr>
        <p:spPr>
          <a:xfrm>
            <a:off x="685800" y="1524000"/>
            <a:ext cx="7924800" cy="4953000"/>
          </a:xfrm>
        </p:spPr>
        <p:txBody>
          <a:bodyPr>
            <a:normAutofit fontScale="85000" lnSpcReduction="20000"/>
          </a:bodyPr>
          <a:lstStyle/>
          <a:p>
            <a:r>
              <a:rPr lang="en-US" b="1" dirty="0" smtClean="0"/>
              <a:t>Non-Traditional Offsets</a:t>
            </a:r>
          </a:p>
          <a:p>
            <a:r>
              <a:rPr lang="en-US" dirty="0" smtClean="0"/>
              <a:t>“Non-traditional offsets” are created by permanently eliminating or reducing emissions from non-stationary or non-major sources of NOx or VOC emissions.</a:t>
            </a:r>
          </a:p>
          <a:p>
            <a:r>
              <a:rPr lang="en-US" dirty="0" smtClean="0"/>
              <a:t>Potential examples of non-traditional ERCs  may include: </a:t>
            </a:r>
          </a:p>
          <a:p>
            <a:pPr lvl="1"/>
            <a:r>
              <a:rPr lang="en-US" dirty="0"/>
              <a:t>1</a:t>
            </a:r>
            <a:r>
              <a:rPr lang="en-US" dirty="0" smtClean="0"/>
              <a:t>) Railway switchyard electrification (e.g., switching locomotives)</a:t>
            </a:r>
          </a:p>
          <a:p>
            <a:pPr lvl="1"/>
            <a:r>
              <a:rPr lang="en-US" dirty="0" smtClean="0"/>
              <a:t>2) Airport ground support equipment (e.g., electrifying support vehicles)</a:t>
            </a:r>
          </a:p>
          <a:p>
            <a:pPr lvl="1"/>
            <a:r>
              <a:rPr lang="en-US" dirty="0" smtClean="0"/>
              <a:t>3) Electrifying garbage trucks or other “captive fleets” (i.e., those that don’t travel outside of Maricopa County)</a:t>
            </a:r>
          </a:p>
          <a:p>
            <a:pPr lvl="1"/>
            <a:r>
              <a:rPr lang="en-US" dirty="0" smtClean="0"/>
              <a:t>4) Electrification of truck-stops, school buses, fork-lifts.</a:t>
            </a:r>
          </a:p>
          <a:p>
            <a:pPr lvl="1"/>
            <a:endParaRPr lang="en-US" dirty="0" smtClean="0"/>
          </a:p>
          <a:p>
            <a:pPr lvl="1"/>
            <a:endParaRPr lang="en-US" dirty="0" smtClean="0"/>
          </a:p>
        </p:txBody>
      </p:sp>
    </p:spTree>
    <p:extLst>
      <p:ext uri="{BB962C8B-B14F-4D97-AF65-F5344CB8AC3E}">
        <p14:creationId xmlns:p14="http://schemas.microsoft.com/office/powerpoint/2010/main" val="1136715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Market </a:t>
            </a:r>
            <a:r>
              <a:rPr lang="en-US" dirty="0" smtClean="0"/>
              <a:t>Summary - Alternatives</a:t>
            </a:r>
            <a:endParaRPr lang="en-US" dirty="0"/>
          </a:p>
        </p:txBody>
      </p:sp>
      <p:sp>
        <p:nvSpPr>
          <p:cNvPr id="9" name="Rectangle 2"/>
          <p:cNvSpPr>
            <a:spLocks noGrp="1"/>
          </p:cNvSpPr>
          <p:nvPr>
            <p:ph idx="1"/>
          </p:nvPr>
        </p:nvSpPr>
        <p:spPr/>
        <p:txBody>
          <a:bodyPr>
            <a:normAutofit/>
          </a:bodyPr>
          <a:lstStyle/>
          <a:p>
            <a:r>
              <a:rPr lang="en-US" dirty="0" smtClean="0"/>
              <a:t>Obtaining ERCs from these non-traditional sources is not easy.  In fact, the only example of a successful project was the </a:t>
            </a:r>
            <a:r>
              <a:rPr lang="en-US" dirty="0" err="1" smtClean="0"/>
              <a:t>Otay</a:t>
            </a:r>
            <a:r>
              <a:rPr lang="en-US" dirty="0" smtClean="0"/>
              <a:t>-Mesa project.  A San Diego utility paid to retire an old ferry boat.</a:t>
            </a:r>
          </a:p>
          <a:p>
            <a:r>
              <a:rPr lang="en-US" dirty="0" smtClean="0"/>
              <a:t>This is the only case of non-traditional offsets in Region 9 that we were able to find.</a:t>
            </a:r>
          </a:p>
        </p:txBody>
      </p:sp>
    </p:spTree>
    <p:extLst>
      <p:ext uri="{BB962C8B-B14F-4D97-AF65-F5344CB8AC3E}">
        <p14:creationId xmlns:p14="http://schemas.microsoft.com/office/powerpoint/2010/main" val="2260158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Issues With Non-Traditional Offsets</a:t>
            </a:r>
            <a:endParaRPr lang="en-US" dirty="0"/>
          </a:p>
        </p:txBody>
      </p:sp>
      <p:sp>
        <p:nvSpPr>
          <p:cNvPr id="9" name="Rectangle 2"/>
          <p:cNvSpPr>
            <a:spLocks noGrp="1"/>
          </p:cNvSpPr>
          <p:nvPr>
            <p:ph idx="1"/>
          </p:nvPr>
        </p:nvSpPr>
        <p:spPr/>
        <p:txBody>
          <a:bodyPr>
            <a:normAutofit/>
          </a:bodyPr>
          <a:lstStyle/>
          <a:p>
            <a:r>
              <a:rPr lang="en-US" dirty="0" smtClean="0"/>
              <a:t>Three main issues with Non-Traditional Offsets:</a:t>
            </a:r>
          </a:p>
          <a:p>
            <a:r>
              <a:rPr lang="en-US" dirty="0" smtClean="0"/>
              <a:t>1) Often require aggregation of multiple smaller emissions source reductions just to obtain a marketable amount.</a:t>
            </a:r>
          </a:p>
          <a:p>
            <a:r>
              <a:rPr lang="en-US" dirty="0" smtClean="0"/>
              <a:t>2) Require substantial rule and state implementation plan development. </a:t>
            </a:r>
          </a:p>
          <a:p>
            <a:r>
              <a:rPr lang="en-US" dirty="0" smtClean="0"/>
              <a:t>3) There is no real expertise in this area, so everyone is learning as they are doing.</a:t>
            </a:r>
          </a:p>
          <a:p>
            <a:pPr marL="1051560" lvl="4" indent="0">
              <a:buNone/>
            </a:pPr>
            <a:endParaRPr lang="en-US" dirty="0" smtClean="0"/>
          </a:p>
        </p:txBody>
      </p:sp>
    </p:spTree>
    <p:extLst>
      <p:ext uri="{BB962C8B-B14F-4D97-AF65-F5344CB8AC3E}">
        <p14:creationId xmlns:p14="http://schemas.microsoft.com/office/powerpoint/2010/main" val="4033936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lgn="ctr"/>
            <a:r>
              <a:rPr lang="en-US" dirty="0" smtClean="0"/>
              <a:t>Definitions:</a:t>
            </a:r>
            <a:endParaRPr lang="en-US" dirty="0"/>
          </a:p>
        </p:txBody>
      </p:sp>
      <p:sp>
        <p:nvSpPr>
          <p:cNvPr id="3" name="Rectangle 2"/>
          <p:cNvSpPr>
            <a:spLocks noGrp="1"/>
          </p:cNvSpPr>
          <p:nvPr>
            <p:ph idx="1"/>
          </p:nvPr>
        </p:nvSpPr>
        <p:spPr>
          <a:xfrm>
            <a:off x="381000" y="1143000"/>
            <a:ext cx="8382000" cy="4724400"/>
          </a:xfrm>
        </p:spPr>
        <p:txBody>
          <a:bodyPr>
            <a:normAutofit/>
          </a:bodyPr>
          <a:lstStyle/>
          <a:p>
            <a:r>
              <a:rPr lang="en-US" sz="2400" b="1" dirty="0" smtClean="0"/>
              <a:t>Emission Reduction Credits (ERCs)</a:t>
            </a:r>
            <a:r>
              <a:rPr lang="en-US" sz="2400" dirty="0" smtClean="0"/>
              <a:t>  - are fungible credits obtained by an emissions source (generator) for actual emissions reduction. i.e. Real, Quantifiable, Surplus, Permanent, Enforceable. </a:t>
            </a:r>
            <a:r>
              <a:rPr lang="en-US" sz="2400" i="1" dirty="0" smtClean="0"/>
              <a:t>(i.e. Sellers)</a:t>
            </a:r>
          </a:p>
          <a:p>
            <a:r>
              <a:rPr lang="en-US" sz="2400" b="1" dirty="0" smtClean="0"/>
              <a:t>Emission Offsets </a:t>
            </a:r>
            <a:r>
              <a:rPr lang="en-US" sz="2400" dirty="0" smtClean="0"/>
              <a:t>– are reductions in emissions required under county, state or federal rules – NSR, Non-attainment areas. </a:t>
            </a:r>
            <a:r>
              <a:rPr lang="en-US" sz="2400" i="1" dirty="0" smtClean="0"/>
              <a:t>(i.e. Buyers)</a:t>
            </a:r>
            <a:endParaRPr lang="en-US" sz="2400" i="1" dirty="0"/>
          </a:p>
          <a:p>
            <a:endParaRPr lang="en-US" sz="2400" dirty="0" smtClean="0"/>
          </a:p>
        </p:txBody>
      </p:sp>
    </p:spTree>
    <p:extLst>
      <p:ext uri="{BB962C8B-B14F-4D97-AF65-F5344CB8AC3E}">
        <p14:creationId xmlns:p14="http://schemas.microsoft.com/office/powerpoint/2010/main" val="961757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Issues With Non-Traditional Offsets</a:t>
            </a:r>
            <a:endParaRPr lang="en-US" dirty="0"/>
          </a:p>
        </p:txBody>
      </p:sp>
      <p:sp>
        <p:nvSpPr>
          <p:cNvPr id="9" name="Rectangle 2"/>
          <p:cNvSpPr>
            <a:spLocks noGrp="1"/>
          </p:cNvSpPr>
          <p:nvPr>
            <p:ph idx="1"/>
          </p:nvPr>
        </p:nvSpPr>
        <p:spPr/>
        <p:txBody>
          <a:bodyPr>
            <a:normAutofit fontScale="92500" lnSpcReduction="20000"/>
          </a:bodyPr>
          <a:lstStyle/>
          <a:p>
            <a:r>
              <a:rPr lang="en-US" dirty="0" smtClean="0"/>
              <a:t>Aggregation of multiple smaller emissions reductions:</a:t>
            </a:r>
          </a:p>
          <a:p>
            <a:pPr lvl="1"/>
            <a:r>
              <a:rPr lang="en-US" dirty="0" smtClean="0"/>
              <a:t>To reach 115 tons of offsets, it is likely that a significant number of small, non-traditional sources would need to be aggregated. </a:t>
            </a:r>
          </a:p>
          <a:p>
            <a:pPr lvl="1"/>
            <a:r>
              <a:rPr lang="en-US" dirty="0"/>
              <a:t>As </a:t>
            </a:r>
            <a:r>
              <a:rPr lang="en-US" dirty="0" smtClean="0"/>
              <a:t>examples: To reach 115 tons of offsets, one would have to permanently retire the following numbers:</a:t>
            </a:r>
            <a:r>
              <a:rPr lang="en-US" baseline="30000" dirty="0" smtClean="0"/>
              <a:t> </a:t>
            </a:r>
            <a:r>
              <a:rPr lang="en-US" baseline="30000" dirty="0"/>
              <a:t>1</a:t>
            </a:r>
            <a:endParaRPr lang="en-US" dirty="0" smtClean="0"/>
          </a:p>
          <a:p>
            <a:pPr lvl="2"/>
            <a:r>
              <a:rPr lang="en-US" dirty="0" smtClean="0"/>
              <a:t>= 29 diesel engines (1998-2003 model year).</a:t>
            </a:r>
            <a:r>
              <a:rPr lang="en-US" baseline="30000" dirty="0" smtClean="0"/>
              <a:t> 2</a:t>
            </a:r>
            <a:endParaRPr lang="en-US" dirty="0" smtClean="0"/>
          </a:p>
          <a:p>
            <a:pPr lvl="2"/>
            <a:r>
              <a:rPr lang="en-US" dirty="0" smtClean="0"/>
              <a:t>= 96 diesel engines (2007-2009 model year).</a:t>
            </a:r>
            <a:r>
              <a:rPr lang="en-US" baseline="30000" dirty="0" smtClean="0"/>
              <a:t>2</a:t>
            </a:r>
          </a:p>
          <a:p>
            <a:pPr lvl="2"/>
            <a:r>
              <a:rPr lang="en-US" dirty="0" smtClean="0"/>
              <a:t>= 12,500 passenger cars</a:t>
            </a:r>
            <a:r>
              <a:rPr lang="en-US" baseline="30000" dirty="0"/>
              <a:t> 3</a:t>
            </a:r>
          </a:p>
          <a:p>
            <a:pPr lvl="2"/>
            <a:r>
              <a:rPr lang="en-US" dirty="0" smtClean="0"/>
              <a:t>= 9,100  light trucks; or </a:t>
            </a:r>
            <a:r>
              <a:rPr lang="en-US" baseline="30000" dirty="0" smtClean="0"/>
              <a:t>3</a:t>
            </a:r>
            <a:endParaRPr lang="en-US" dirty="0" smtClean="0"/>
          </a:p>
          <a:p>
            <a:pPr lvl="2"/>
            <a:r>
              <a:rPr lang="en-US" dirty="0" smtClean="0"/>
              <a:t>= 11 diesel generators </a:t>
            </a:r>
            <a:r>
              <a:rPr lang="en-US" dirty="0"/>
              <a:t>74 </a:t>
            </a:r>
            <a:r>
              <a:rPr lang="en-US" dirty="0" err="1"/>
              <a:t>hp</a:t>
            </a:r>
            <a:r>
              <a:rPr lang="en-US" dirty="0"/>
              <a:t> </a:t>
            </a:r>
            <a:r>
              <a:rPr lang="en-US" dirty="0" smtClean="0"/>
              <a:t>each.</a:t>
            </a:r>
            <a:r>
              <a:rPr lang="en-US" baseline="30000" dirty="0"/>
              <a:t> </a:t>
            </a:r>
            <a:r>
              <a:rPr lang="en-US" baseline="30000" dirty="0" smtClean="0"/>
              <a:t>4</a:t>
            </a:r>
            <a:endParaRPr lang="en-US" dirty="0" smtClean="0"/>
          </a:p>
          <a:p>
            <a:pPr marL="1051560" lvl="4" indent="0">
              <a:buNone/>
            </a:pPr>
            <a:endParaRPr lang="en-US" dirty="0" smtClean="0"/>
          </a:p>
        </p:txBody>
      </p:sp>
      <p:sp>
        <p:nvSpPr>
          <p:cNvPr id="4" name="TextBox 3"/>
          <p:cNvSpPr txBox="1"/>
          <p:nvPr/>
        </p:nvSpPr>
        <p:spPr>
          <a:xfrm>
            <a:off x="838200" y="5562600"/>
            <a:ext cx="7543800" cy="1077218"/>
          </a:xfrm>
          <a:prstGeom prst="rect">
            <a:avLst/>
          </a:prstGeom>
          <a:noFill/>
        </p:spPr>
        <p:txBody>
          <a:bodyPr wrap="square" rtlCol="0">
            <a:spAutoFit/>
          </a:bodyPr>
          <a:lstStyle/>
          <a:p>
            <a:r>
              <a:rPr lang="en-US" sz="1400" baseline="30000" dirty="0"/>
              <a:t>1 </a:t>
            </a:r>
            <a:r>
              <a:rPr lang="en-US" sz="1200" dirty="0" smtClean="0"/>
              <a:t>These numbers are for illustration only.  Specific engine details (model year, BHP, etc.) are needed before one can verify data.</a:t>
            </a:r>
            <a:endParaRPr lang="en-US" sz="1400" baseline="30000" dirty="0" smtClean="0"/>
          </a:p>
          <a:p>
            <a:r>
              <a:rPr lang="en-US" sz="1400" baseline="30000" dirty="0" smtClean="0"/>
              <a:t>2 </a:t>
            </a:r>
            <a:r>
              <a:rPr lang="en-US" sz="1200" dirty="0" smtClean="0"/>
              <a:t>Source: CARB-NOx PM Calc.xls  California Air Resources Board</a:t>
            </a:r>
          </a:p>
          <a:p>
            <a:r>
              <a:rPr lang="en-US" sz="1400" baseline="30000" dirty="0" smtClean="0">
                <a:hlinkClick r:id="rId3"/>
              </a:rPr>
              <a:t>3</a:t>
            </a:r>
            <a:r>
              <a:rPr lang="en-US" sz="1400" dirty="0" smtClean="0">
                <a:hlinkClick r:id="rId3"/>
              </a:rPr>
              <a:t> </a:t>
            </a:r>
            <a:r>
              <a:rPr lang="en-US" sz="1200" dirty="0" smtClean="0">
                <a:hlinkClick r:id="rId3"/>
              </a:rPr>
              <a:t>Source: https</a:t>
            </a:r>
            <a:r>
              <a:rPr lang="en-US" sz="1200" dirty="0">
                <a:hlinkClick r:id="rId3"/>
              </a:rPr>
              <a:t>://</a:t>
            </a:r>
            <a:r>
              <a:rPr lang="en-US" sz="1200" dirty="0" smtClean="0">
                <a:hlinkClick r:id="rId3"/>
              </a:rPr>
              <a:t>www.adeq.state.ar.us/air/planning/ozone/cars.aspx</a:t>
            </a:r>
            <a:r>
              <a:rPr lang="en-US" sz="1200" dirty="0" smtClean="0"/>
              <a:t> </a:t>
            </a:r>
            <a:endParaRPr lang="en-US" sz="1400" dirty="0" smtClean="0"/>
          </a:p>
          <a:p>
            <a:r>
              <a:rPr lang="en-US" sz="1400" baseline="30000" dirty="0" smtClean="0">
                <a:hlinkClick r:id="rId4"/>
              </a:rPr>
              <a:t>4</a:t>
            </a:r>
            <a:r>
              <a:rPr lang="en-US" sz="1400" dirty="0" smtClean="0">
                <a:hlinkClick r:id="rId4"/>
              </a:rPr>
              <a:t> </a:t>
            </a:r>
            <a:r>
              <a:rPr lang="en-US" sz="1200" dirty="0" smtClean="0">
                <a:hlinkClick r:id="rId4"/>
              </a:rPr>
              <a:t>Source </a:t>
            </a:r>
            <a:r>
              <a:rPr lang="en-US" sz="1100" dirty="0" smtClean="0">
                <a:hlinkClick r:id="rId4"/>
              </a:rPr>
              <a:t>https</a:t>
            </a:r>
            <a:r>
              <a:rPr lang="en-US" sz="1100" dirty="0">
                <a:hlinkClick r:id="rId4"/>
              </a:rPr>
              <a:t>://</a:t>
            </a:r>
            <a:r>
              <a:rPr lang="en-US" sz="1100" dirty="0" smtClean="0">
                <a:hlinkClick r:id="rId4"/>
              </a:rPr>
              <a:t>www.in.gov/idem/ctap/files/engines_emissions_guidance.pdf</a:t>
            </a:r>
            <a:r>
              <a:rPr lang="en-US" sz="1100" dirty="0" smtClean="0"/>
              <a:t> </a:t>
            </a:r>
          </a:p>
        </p:txBody>
      </p:sp>
    </p:spTree>
    <p:extLst>
      <p:ext uri="{BB962C8B-B14F-4D97-AF65-F5344CB8AC3E}">
        <p14:creationId xmlns:p14="http://schemas.microsoft.com/office/powerpoint/2010/main" val="1166594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Five Criteria</a:t>
            </a:r>
            <a:endParaRPr lang="en-US" dirty="0"/>
          </a:p>
        </p:txBody>
      </p:sp>
      <p:sp>
        <p:nvSpPr>
          <p:cNvPr id="9" name="Rectangle 2"/>
          <p:cNvSpPr>
            <a:spLocks noGrp="1"/>
          </p:cNvSpPr>
          <p:nvPr>
            <p:ph idx="1"/>
          </p:nvPr>
        </p:nvSpPr>
        <p:spPr/>
        <p:txBody>
          <a:bodyPr>
            <a:normAutofit fontScale="92500" lnSpcReduction="10000"/>
          </a:bodyPr>
          <a:lstStyle/>
          <a:p>
            <a:r>
              <a:rPr lang="en-US" dirty="0" smtClean="0"/>
              <a:t>Before emissions reductions can be converted to marketable offsets, the reductions must first meet five critical, regulatory elements:</a:t>
            </a:r>
          </a:p>
          <a:p>
            <a:r>
              <a:rPr lang="en-US" sz="2400" b="1" dirty="0" smtClean="0"/>
              <a:t>1) </a:t>
            </a:r>
            <a:r>
              <a:rPr lang="en-US" sz="2400" b="1" dirty="0"/>
              <a:t>Real </a:t>
            </a:r>
            <a:r>
              <a:rPr lang="en-US" sz="2400" dirty="0"/>
              <a:t>- The emission reductions must be </a:t>
            </a:r>
            <a:r>
              <a:rPr lang="en-US" sz="2400" u="sng" dirty="0"/>
              <a:t>real</a:t>
            </a:r>
            <a:r>
              <a:rPr lang="en-US" sz="2400" dirty="0"/>
              <a:t>. </a:t>
            </a:r>
          </a:p>
          <a:p>
            <a:r>
              <a:rPr lang="en-US" sz="2400" b="1" dirty="0"/>
              <a:t>2) Quantifiable</a:t>
            </a:r>
            <a:r>
              <a:rPr lang="en-US" sz="2400" dirty="0"/>
              <a:t> - The amount, rate and characteristics of the emissions must be </a:t>
            </a:r>
            <a:r>
              <a:rPr lang="en-US" sz="2400" u="sng" dirty="0" smtClean="0"/>
              <a:t>quantifiable</a:t>
            </a:r>
            <a:r>
              <a:rPr lang="en-US" sz="2400" dirty="0" smtClean="0"/>
              <a:t>.</a:t>
            </a:r>
          </a:p>
          <a:p>
            <a:r>
              <a:rPr lang="en-US" sz="2400" b="1" dirty="0" smtClean="0"/>
              <a:t>3</a:t>
            </a:r>
            <a:r>
              <a:rPr lang="en-US" sz="2400" b="1" dirty="0"/>
              <a:t>) Surplus </a:t>
            </a:r>
            <a:r>
              <a:rPr lang="en-US" sz="2400" dirty="0"/>
              <a:t>- Emission reductions must be </a:t>
            </a:r>
            <a:r>
              <a:rPr lang="en-US" sz="2400" u="sng" dirty="0"/>
              <a:t>surplus</a:t>
            </a:r>
            <a:r>
              <a:rPr lang="en-US" sz="2400" dirty="0"/>
              <a:t> at the time they are granted and the time they are used. </a:t>
            </a:r>
            <a:endParaRPr lang="en-US" sz="2400" dirty="0" smtClean="0"/>
          </a:p>
          <a:p>
            <a:r>
              <a:rPr lang="en-US" sz="2400" b="1" dirty="0" smtClean="0"/>
              <a:t>4</a:t>
            </a:r>
            <a:r>
              <a:rPr lang="en-US" sz="2400" b="1" dirty="0"/>
              <a:t>)</a:t>
            </a:r>
            <a:r>
              <a:rPr lang="en-US" sz="2400" dirty="0"/>
              <a:t> </a:t>
            </a:r>
            <a:r>
              <a:rPr lang="en-US" sz="2400" b="1" dirty="0"/>
              <a:t>Permanent</a:t>
            </a:r>
            <a:r>
              <a:rPr lang="en-US" sz="2400" dirty="0"/>
              <a:t> - Emission reductions must be </a:t>
            </a:r>
            <a:r>
              <a:rPr lang="en-US" sz="2400" u="sng" dirty="0" smtClean="0"/>
              <a:t>permanent</a:t>
            </a:r>
            <a:r>
              <a:rPr lang="en-US" sz="2400" dirty="0" smtClean="0"/>
              <a:t>.</a:t>
            </a:r>
          </a:p>
          <a:p>
            <a:r>
              <a:rPr lang="en-US" sz="2400" b="1" dirty="0" smtClean="0"/>
              <a:t>5</a:t>
            </a:r>
            <a:r>
              <a:rPr lang="en-US" sz="2400" b="1" dirty="0"/>
              <a:t>) Enforceable </a:t>
            </a:r>
            <a:r>
              <a:rPr lang="en-US" sz="2400" dirty="0" smtClean="0"/>
              <a:t>– The permanence of the emission </a:t>
            </a:r>
            <a:r>
              <a:rPr lang="en-US" sz="2400" dirty="0"/>
              <a:t>reductions must be </a:t>
            </a:r>
            <a:r>
              <a:rPr lang="en-US" sz="2400" u="sng" dirty="0"/>
              <a:t>enforceable</a:t>
            </a:r>
            <a:r>
              <a:rPr lang="en-US" sz="2400" dirty="0" smtClean="0"/>
              <a:t>.</a:t>
            </a:r>
          </a:p>
          <a:p>
            <a:pPr marL="1051560" lvl="4" indent="0">
              <a:buNone/>
            </a:pPr>
            <a:endParaRPr lang="en-US" dirty="0" smtClean="0"/>
          </a:p>
        </p:txBody>
      </p:sp>
    </p:spTree>
    <p:extLst>
      <p:ext uri="{BB962C8B-B14F-4D97-AF65-F5344CB8AC3E}">
        <p14:creationId xmlns:p14="http://schemas.microsoft.com/office/powerpoint/2010/main" val="1042136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ERC Valuation</a:t>
            </a:r>
            <a:endParaRPr lang="en-US" dirty="0"/>
          </a:p>
        </p:txBody>
      </p:sp>
      <p:sp>
        <p:nvSpPr>
          <p:cNvPr id="9" name="Rectangle 2"/>
          <p:cNvSpPr>
            <a:spLocks noGrp="1"/>
          </p:cNvSpPr>
          <p:nvPr>
            <p:ph idx="1"/>
          </p:nvPr>
        </p:nvSpPr>
        <p:spPr>
          <a:xfrm>
            <a:off x="304800" y="838200"/>
            <a:ext cx="8686800" cy="4876800"/>
          </a:xfrm>
        </p:spPr>
        <p:txBody>
          <a:bodyPr>
            <a:normAutofit fontScale="92500" lnSpcReduction="10000"/>
          </a:bodyPr>
          <a:lstStyle/>
          <a:p>
            <a:r>
              <a:rPr lang="en-US" dirty="0" smtClean="0"/>
              <a:t>ERC values for Texas and California (2 states with active ERC trading) are instructive when looking at pricing analysis. </a:t>
            </a:r>
          </a:p>
          <a:p>
            <a:pPr lvl="1"/>
            <a:r>
              <a:rPr lang="en-US" dirty="0" smtClean="0"/>
              <a:t>California</a:t>
            </a:r>
            <a:r>
              <a:rPr lang="en-US" baseline="30000" dirty="0" smtClean="0"/>
              <a:t>1</a:t>
            </a:r>
          </a:p>
          <a:p>
            <a:pPr lvl="2"/>
            <a:r>
              <a:rPr lang="en-US" dirty="0" smtClean="0"/>
              <a:t>Average price for all permanent ERCs, $33,000/ton (NOx) </a:t>
            </a:r>
          </a:p>
          <a:p>
            <a:pPr lvl="2"/>
            <a:r>
              <a:rPr lang="en-US" dirty="0" smtClean="0"/>
              <a:t>Average price for all, including 1 </a:t>
            </a:r>
            <a:r>
              <a:rPr lang="en-US" dirty="0" err="1" smtClean="0"/>
              <a:t>yr</a:t>
            </a:r>
            <a:r>
              <a:rPr lang="en-US" dirty="0" smtClean="0"/>
              <a:t> ag, $21,957</a:t>
            </a:r>
            <a:r>
              <a:rPr lang="en-US" dirty="0"/>
              <a:t>/ton (NOx) </a:t>
            </a:r>
            <a:endParaRPr lang="en-US" dirty="0" smtClean="0"/>
          </a:p>
          <a:p>
            <a:pPr lvl="2"/>
            <a:r>
              <a:rPr lang="en-US" dirty="0" smtClean="0"/>
              <a:t>High = </a:t>
            </a:r>
            <a:r>
              <a:rPr lang="en-US" dirty="0"/>
              <a:t>$116,000/ton (NOx) </a:t>
            </a:r>
            <a:endParaRPr lang="en-US" dirty="0" smtClean="0"/>
          </a:p>
          <a:p>
            <a:pPr lvl="2"/>
            <a:r>
              <a:rPr lang="en-US" dirty="0" smtClean="0"/>
              <a:t>Low =  $4,400</a:t>
            </a:r>
            <a:r>
              <a:rPr lang="en-US" dirty="0"/>
              <a:t>/ton (NOx) </a:t>
            </a:r>
            <a:endParaRPr lang="en-US" dirty="0" smtClean="0"/>
          </a:p>
          <a:p>
            <a:pPr lvl="2"/>
            <a:endParaRPr lang="en-US" dirty="0"/>
          </a:p>
          <a:p>
            <a:pPr lvl="1"/>
            <a:r>
              <a:rPr lang="en-US" dirty="0" smtClean="0"/>
              <a:t>Texas</a:t>
            </a:r>
            <a:r>
              <a:rPr lang="en-US" baseline="30000" dirty="0"/>
              <a:t> 2</a:t>
            </a:r>
            <a:endParaRPr lang="en-US" dirty="0" smtClean="0"/>
          </a:p>
          <a:p>
            <a:pPr lvl="2"/>
            <a:r>
              <a:rPr lang="en-US" dirty="0" smtClean="0"/>
              <a:t>Average buy price for permanent ERCs, $70,388 </a:t>
            </a:r>
          </a:p>
          <a:p>
            <a:pPr lvl="2"/>
            <a:r>
              <a:rPr lang="en-US" dirty="0" smtClean="0"/>
              <a:t>Average sell price for permanent ERCs, $90,520</a:t>
            </a:r>
          </a:p>
          <a:p>
            <a:pPr lvl="2"/>
            <a:r>
              <a:rPr lang="en-US" dirty="0" smtClean="0"/>
              <a:t>High = $245,000</a:t>
            </a:r>
            <a:r>
              <a:rPr lang="en-US" dirty="0"/>
              <a:t>/ton (NOx) </a:t>
            </a:r>
            <a:endParaRPr lang="en-US" dirty="0" smtClean="0"/>
          </a:p>
          <a:p>
            <a:pPr lvl="2"/>
            <a:r>
              <a:rPr lang="en-US" dirty="0" smtClean="0"/>
              <a:t>Low = $30,000</a:t>
            </a:r>
            <a:r>
              <a:rPr lang="en-US" dirty="0"/>
              <a:t>/ton (NOx) </a:t>
            </a:r>
            <a:r>
              <a:rPr lang="en-US" dirty="0" smtClean="0"/>
              <a:t> </a:t>
            </a:r>
          </a:p>
        </p:txBody>
      </p:sp>
      <p:sp>
        <p:nvSpPr>
          <p:cNvPr id="4" name="Rectangle 3"/>
          <p:cNvSpPr/>
          <p:nvPr/>
        </p:nvSpPr>
        <p:spPr>
          <a:xfrm>
            <a:off x="762000" y="5610181"/>
            <a:ext cx="7543800" cy="276999"/>
          </a:xfrm>
          <a:prstGeom prst="rect">
            <a:avLst/>
          </a:prstGeom>
        </p:spPr>
        <p:txBody>
          <a:bodyPr wrap="square">
            <a:spAutoFit/>
          </a:bodyPr>
          <a:lstStyle/>
          <a:p>
            <a:r>
              <a:rPr lang="en-US" sz="1200" baseline="30000" dirty="0" smtClean="0"/>
              <a:t>1</a:t>
            </a:r>
            <a:r>
              <a:rPr lang="en-US" baseline="30000" dirty="0" smtClean="0"/>
              <a:t> </a:t>
            </a:r>
            <a:r>
              <a:rPr lang="en-US" sz="1200" dirty="0"/>
              <a:t>Emission Reduction Offset Transaction Costs Summary Report 2016, </a:t>
            </a:r>
            <a:r>
              <a:rPr lang="en-US" sz="1200" dirty="0" smtClean="0"/>
              <a:t>California Air Resources Board</a:t>
            </a:r>
            <a:endParaRPr lang="en-US" sz="1200" dirty="0"/>
          </a:p>
        </p:txBody>
      </p:sp>
      <p:sp>
        <p:nvSpPr>
          <p:cNvPr id="5" name="Rectangle 4"/>
          <p:cNvSpPr/>
          <p:nvPr/>
        </p:nvSpPr>
        <p:spPr>
          <a:xfrm>
            <a:off x="741947" y="5867400"/>
            <a:ext cx="7772400" cy="276999"/>
          </a:xfrm>
          <a:prstGeom prst="rect">
            <a:avLst/>
          </a:prstGeom>
        </p:spPr>
        <p:txBody>
          <a:bodyPr wrap="square">
            <a:spAutoFit/>
          </a:bodyPr>
          <a:lstStyle/>
          <a:p>
            <a:r>
              <a:rPr lang="en-US" sz="1200" baseline="30000" dirty="0" smtClean="0"/>
              <a:t>2 </a:t>
            </a:r>
            <a:r>
              <a:rPr lang="en-US" sz="1200" dirty="0" smtClean="0"/>
              <a:t>Emission Reduction Credit Trade Report, Texas 2016-2018</a:t>
            </a:r>
            <a:endParaRPr lang="en-US" sz="1200" dirty="0"/>
          </a:p>
        </p:txBody>
      </p:sp>
    </p:spTree>
    <p:extLst>
      <p:ext uri="{BB962C8B-B14F-4D97-AF65-F5344CB8AC3E}">
        <p14:creationId xmlns:p14="http://schemas.microsoft.com/office/powerpoint/2010/main" val="38670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sell ERCs</a:t>
            </a:r>
            <a:endParaRPr lang="en-US" dirty="0"/>
          </a:p>
        </p:txBody>
      </p:sp>
      <p:sp>
        <p:nvSpPr>
          <p:cNvPr id="3" name="Content Placeholder 2"/>
          <p:cNvSpPr>
            <a:spLocks noGrp="1"/>
          </p:cNvSpPr>
          <p:nvPr>
            <p:ph idx="1"/>
          </p:nvPr>
        </p:nvSpPr>
        <p:spPr/>
        <p:txBody>
          <a:bodyPr/>
          <a:lstStyle/>
          <a:p>
            <a:r>
              <a:rPr lang="en-US" dirty="0"/>
              <a:t>Two ways traditional ERC </a:t>
            </a:r>
            <a:r>
              <a:rPr lang="en-US" dirty="0" smtClean="0"/>
              <a:t>acquisition </a:t>
            </a:r>
            <a:r>
              <a:rPr lang="en-US" dirty="0"/>
              <a:t>has worked in the past.  </a:t>
            </a:r>
            <a:endParaRPr lang="en-US" dirty="0" smtClean="0"/>
          </a:p>
          <a:p>
            <a:pPr lvl="1"/>
            <a:r>
              <a:rPr lang="en-US" dirty="0" smtClean="0"/>
              <a:t>First </a:t>
            </a:r>
            <a:r>
              <a:rPr lang="en-US" dirty="0"/>
              <a:t>– </a:t>
            </a:r>
            <a:r>
              <a:rPr lang="en-US" dirty="0" smtClean="0"/>
              <a:t>a simple </a:t>
            </a:r>
            <a:r>
              <a:rPr lang="en-US" dirty="0"/>
              <a:t>binary </a:t>
            </a:r>
            <a:r>
              <a:rPr lang="en-US" dirty="0" smtClean="0"/>
              <a:t>transaction.  You create the ERC and sell it.</a:t>
            </a:r>
          </a:p>
          <a:p>
            <a:pPr lvl="1"/>
            <a:r>
              <a:rPr lang="en-US" dirty="0" smtClean="0"/>
              <a:t>Second </a:t>
            </a:r>
            <a:r>
              <a:rPr lang="en-US" dirty="0"/>
              <a:t>– </a:t>
            </a:r>
            <a:r>
              <a:rPr lang="en-US" dirty="0" smtClean="0"/>
              <a:t>equipment/process upgrades.  ERC buyer pays </a:t>
            </a:r>
            <a:r>
              <a:rPr lang="en-US" dirty="0"/>
              <a:t>for the installation and maintenance of the emissions control equipment or process upgrades.  You get a more efficient, less emitting source, they get emission credits.</a:t>
            </a:r>
          </a:p>
          <a:p>
            <a:endParaRPr lang="en-US" dirty="0"/>
          </a:p>
        </p:txBody>
      </p:sp>
    </p:spTree>
    <p:extLst>
      <p:ext uri="{BB962C8B-B14F-4D97-AF65-F5344CB8AC3E}">
        <p14:creationId xmlns:p14="http://schemas.microsoft.com/office/powerpoint/2010/main" val="129823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Ozone is a major problem for health and business.</a:t>
            </a:r>
          </a:p>
          <a:p>
            <a:r>
              <a:rPr lang="en-US" dirty="0" smtClean="0"/>
              <a:t>ERCs reduce ozone, and offset requirements reduce it even more (15-20%).</a:t>
            </a:r>
          </a:p>
          <a:p>
            <a:r>
              <a:rPr lang="en-US" dirty="0" smtClean="0"/>
              <a:t>This creates a great business model to monetize ERC potential.</a:t>
            </a:r>
          </a:p>
          <a:p>
            <a:r>
              <a:rPr lang="en-US" dirty="0" smtClean="0"/>
              <a:t>If you have a permit (or had a permit) and can reduce your emissions, you may be able to get ERCs, which could mean $.</a:t>
            </a:r>
          </a:p>
          <a:p>
            <a:endParaRPr lang="en-US" dirty="0"/>
          </a:p>
        </p:txBody>
      </p:sp>
    </p:spTree>
    <p:extLst>
      <p:ext uri="{BB962C8B-B14F-4D97-AF65-F5344CB8AC3E}">
        <p14:creationId xmlns:p14="http://schemas.microsoft.com/office/powerpoint/2010/main" val="14674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80129" y="21704"/>
            <a:ext cx="4572000" cy="2000548"/>
          </a:xfrm>
          <a:prstGeom prst="rect">
            <a:avLst/>
          </a:prstGeom>
        </p:spPr>
        <p:txBody>
          <a:bodyPr>
            <a:spAutoFit/>
          </a:bodyPr>
          <a:lstStyle/>
          <a:p>
            <a:pPr algn="ctr"/>
            <a:r>
              <a:rPr lang="en-US" sz="2800" dirty="0" smtClean="0">
                <a:solidFill>
                  <a:schemeClr val="bg1"/>
                </a:solidFill>
              </a:rPr>
              <a:t>Michael </a:t>
            </a:r>
            <a:r>
              <a:rPr lang="en-US" sz="2800" dirty="0">
                <a:solidFill>
                  <a:schemeClr val="bg1"/>
                </a:solidFill>
              </a:rPr>
              <a:t>Denby</a:t>
            </a:r>
          </a:p>
          <a:p>
            <a:pPr algn="ctr"/>
            <a:r>
              <a:rPr lang="en-US" sz="2400" dirty="0">
                <a:solidFill>
                  <a:schemeClr val="bg1"/>
                </a:solidFill>
              </a:rPr>
              <a:t>Sr. Environmental Policy Advisor</a:t>
            </a:r>
          </a:p>
          <a:p>
            <a:pPr algn="ctr"/>
            <a:r>
              <a:rPr lang="en-US" sz="2400" dirty="0">
                <a:solidFill>
                  <a:schemeClr val="bg1"/>
                </a:solidFill>
              </a:rPr>
              <a:t>Arizona Public Service </a:t>
            </a:r>
            <a:r>
              <a:rPr lang="en-US" sz="2400" dirty="0" smtClean="0">
                <a:solidFill>
                  <a:schemeClr val="bg1"/>
                </a:solidFill>
              </a:rPr>
              <a:t>Company</a:t>
            </a:r>
          </a:p>
          <a:p>
            <a:pPr algn="ctr"/>
            <a:r>
              <a:rPr lang="en-US" sz="2400" dirty="0" smtClean="0">
                <a:solidFill>
                  <a:schemeClr val="bg1"/>
                </a:solidFill>
              </a:rPr>
              <a:t>Michael.denby@aps.com</a:t>
            </a:r>
          </a:p>
          <a:p>
            <a:pPr algn="ctr"/>
            <a:r>
              <a:rPr lang="en-US" sz="2400" dirty="0" smtClean="0">
                <a:solidFill>
                  <a:schemeClr val="bg1"/>
                </a:solidFill>
              </a:rPr>
              <a:t>602-250-2870</a:t>
            </a:r>
            <a:endParaRPr lang="en-US" sz="2400" dirty="0">
              <a:solidFill>
                <a:schemeClr val="bg1"/>
              </a:solidFill>
            </a:endParaRPr>
          </a:p>
        </p:txBody>
      </p:sp>
    </p:spTree>
    <p:extLst>
      <p:ext uri="{BB962C8B-B14F-4D97-AF65-F5344CB8AC3E}">
        <p14:creationId xmlns:p14="http://schemas.microsoft.com/office/powerpoint/2010/main" val="2218786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lgn="ctr"/>
            <a:r>
              <a:rPr lang="en-US" dirty="0"/>
              <a:t>Both Environment </a:t>
            </a:r>
            <a:r>
              <a:rPr lang="en-US" dirty="0" smtClean="0"/>
              <a:t>and Business Win </a:t>
            </a:r>
            <a:r>
              <a:rPr lang="en-US" dirty="0"/>
              <a:t>W</a:t>
            </a:r>
            <a:r>
              <a:rPr lang="en-US" dirty="0" smtClean="0"/>
              <a:t>ith ERCs</a:t>
            </a:r>
            <a:endParaRPr lang="en-US" dirty="0"/>
          </a:p>
        </p:txBody>
      </p:sp>
      <p:sp>
        <p:nvSpPr>
          <p:cNvPr id="3" name="Rectangle 2"/>
          <p:cNvSpPr>
            <a:spLocks noGrp="1"/>
          </p:cNvSpPr>
          <p:nvPr>
            <p:ph idx="1"/>
          </p:nvPr>
        </p:nvSpPr>
        <p:spPr>
          <a:xfrm>
            <a:off x="304800" y="1295400"/>
            <a:ext cx="8382000" cy="4724400"/>
          </a:xfrm>
        </p:spPr>
        <p:txBody>
          <a:bodyPr>
            <a:normAutofit/>
          </a:bodyPr>
          <a:lstStyle/>
          <a:p>
            <a:r>
              <a:rPr lang="en-US" sz="2400" dirty="0" smtClean="0"/>
              <a:t>ERCs are positive for both business and the environment:</a:t>
            </a:r>
          </a:p>
          <a:p>
            <a:r>
              <a:rPr lang="en-US" sz="2400" dirty="0" smtClean="0"/>
              <a:t>1) ERCs in the bank make it easy for business to locate to, or expand operations in, Maricopa County - which provides for economic growth.</a:t>
            </a:r>
          </a:p>
          <a:p>
            <a:r>
              <a:rPr lang="en-US" sz="2400" dirty="0" smtClean="0"/>
              <a:t>2) ERCs provide economic value for the creator. </a:t>
            </a:r>
          </a:p>
          <a:p>
            <a:r>
              <a:rPr lang="en-US" sz="2400" dirty="0" smtClean="0"/>
              <a:t>3) ERCs result in actual emission reductions.</a:t>
            </a:r>
          </a:p>
          <a:p>
            <a:r>
              <a:rPr lang="en-US" sz="2400" dirty="0"/>
              <a:t>4</a:t>
            </a:r>
            <a:r>
              <a:rPr lang="en-US" sz="2400" dirty="0" smtClean="0"/>
              <a:t>) Each ERC utilized by a business actually guarantees even cleaner air because of emission offset requirements. </a:t>
            </a:r>
          </a:p>
          <a:p>
            <a:pPr lvl="1"/>
            <a:r>
              <a:rPr lang="en-US" sz="2000" dirty="0" smtClean="0"/>
              <a:t>15-20%  i.e. 1 to 1.15 (moderate) or 1 to 1.20 (serious) </a:t>
            </a:r>
            <a:endParaRPr lang="en-US" sz="2000" dirty="0"/>
          </a:p>
        </p:txBody>
      </p:sp>
    </p:spTree>
    <p:extLst>
      <p:ext uri="{BB962C8B-B14F-4D97-AF65-F5344CB8AC3E}">
        <p14:creationId xmlns:p14="http://schemas.microsoft.com/office/powerpoint/2010/main" val="65824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p:cNvSpPr>
            <a:spLocks noGrp="1"/>
          </p:cNvSpPr>
          <p:nvPr>
            <p:ph type="title"/>
          </p:nvPr>
        </p:nvSpPr>
        <p:spPr>
          <a:xfrm>
            <a:off x="1524000" y="76200"/>
            <a:ext cx="6172200" cy="1143000"/>
          </a:xfrm>
        </p:spPr>
        <p:txBody>
          <a:bodyPr/>
          <a:lstStyle/>
          <a:p>
            <a:pPr algn="ctr" eaLnBrk="1" hangingPunct="1">
              <a:defRPr/>
            </a:pPr>
            <a:r>
              <a:rPr lang="en-US" b="1" dirty="0" smtClean="0">
                <a:solidFill>
                  <a:srgbClr val="003D71"/>
                </a:solidFill>
                <a:effectLst>
                  <a:outerShdw blurRad="38100" dist="38100" dir="2700000" algn="tl">
                    <a:srgbClr val="000000">
                      <a:alpha val="43137"/>
                    </a:srgbClr>
                  </a:outerShdw>
                </a:effectLst>
                <a:latin typeface="Franklin Gothic Book" pitchFamily="34" charset="0"/>
              </a:rPr>
              <a:t>Exceedances to Date: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13735626"/>
              </p:ext>
            </p:extLst>
          </p:nvPr>
        </p:nvGraphicFramePr>
        <p:xfrm>
          <a:off x="1155032" y="685801"/>
          <a:ext cx="6934201" cy="4114800"/>
        </p:xfrm>
        <a:graphic>
          <a:graphicData uri="http://schemas.openxmlformats.org/drawingml/2006/table">
            <a:tbl>
              <a:tblPr firstRow="1" bandRow="1">
                <a:tableStyleId>{5C22544A-7EE6-4342-B048-85BDC9FD1C3A}</a:tableStyleId>
              </a:tblPr>
              <a:tblGrid>
                <a:gridCol w="972084">
                  <a:extLst>
                    <a:ext uri="{9D8B030D-6E8A-4147-A177-3AD203B41FA5}">
                      <a16:colId xmlns="" xmlns:a16="http://schemas.microsoft.com/office/drawing/2014/main" val="20000"/>
                    </a:ext>
                  </a:extLst>
                </a:gridCol>
                <a:gridCol w="972084">
                  <a:extLst>
                    <a:ext uri="{9D8B030D-6E8A-4147-A177-3AD203B41FA5}">
                      <a16:colId xmlns="" xmlns:a16="http://schemas.microsoft.com/office/drawing/2014/main" val="20001"/>
                    </a:ext>
                  </a:extLst>
                </a:gridCol>
                <a:gridCol w="972084">
                  <a:extLst>
                    <a:ext uri="{9D8B030D-6E8A-4147-A177-3AD203B41FA5}">
                      <a16:colId xmlns="" xmlns:a16="http://schemas.microsoft.com/office/drawing/2014/main" val="20002"/>
                    </a:ext>
                  </a:extLst>
                </a:gridCol>
                <a:gridCol w="972084">
                  <a:extLst>
                    <a:ext uri="{9D8B030D-6E8A-4147-A177-3AD203B41FA5}">
                      <a16:colId xmlns="" xmlns:a16="http://schemas.microsoft.com/office/drawing/2014/main" val="20003"/>
                    </a:ext>
                  </a:extLst>
                </a:gridCol>
                <a:gridCol w="992139">
                  <a:extLst>
                    <a:ext uri="{9D8B030D-6E8A-4147-A177-3AD203B41FA5}">
                      <a16:colId xmlns="" xmlns:a16="http://schemas.microsoft.com/office/drawing/2014/main" val="20004"/>
                    </a:ext>
                  </a:extLst>
                </a:gridCol>
                <a:gridCol w="999110">
                  <a:extLst>
                    <a:ext uri="{9D8B030D-6E8A-4147-A177-3AD203B41FA5}">
                      <a16:colId xmlns="" xmlns:a16="http://schemas.microsoft.com/office/drawing/2014/main" val="20005"/>
                    </a:ext>
                  </a:extLst>
                </a:gridCol>
                <a:gridCol w="1054616">
                  <a:extLst>
                    <a:ext uri="{9D8B030D-6E8A-4147-A177-3AD203B41FA5}">
                      <a16:colId xmlns="" xmlns:a16="http://schemas.microsoft.com/office/drawing/2014/main" val="20006"/>
                    </a:ext>
                  </a:extLst>
                </a:gridCol>
              </a:tblGrid>
              <a:tr h="788732">
                <a:tc>
                  <a:txBody>
                    <a:bodyPr/>
                    <a:lstStyle/>
                    <a:p>
                      <a:pPr algn="ctr"/>
                      <a:r>
                        <a:rPr lang="en-US" sz="1100" dirty="0" smtClean="0"/>
                        <a:t>Pollutant</a:t>
                      </a:r>
                      <a:endParaRPr lang="en-US" sz="1100" dirty="0"/>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2018 Exceedance Days</a:t>
                      </a:r>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2017 Exceedance Days</a:t>
                      </a: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smtClean="0"/>
                        <a:t>2016 </a:t>
                      </a:r>
                      <a:r>
                        <a:rPr lang="en-US" sz="1100" dirty="0" smtClean="0"/>
                        <a:t>Exceedance Days</a:t>
                      </a: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2015 Exceedance Days</a:t>
                      </a:r>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2014 Exceedance Days</a:t>
                      </a:r>
                    </a:p>
                  </a:txBody>
                  <a:tcPr marL="68580" marR="68580" anchor="ctr"/>
                </a:tc>
                <a:tc>
                  <a:txBody>
                    <a:bodyPr/>
                    <a:lstStyle/>
                    <a:p>
                      <a:pPr algn="ctr"/>
                      <a:r>
                        <a:rPr lang="en-US" sz="1100" dirty="0" smtClean="0"/>
                        <a:t>2013 Exceedance Days</a:t>
                      </a:r>
                      <a:endParaRPr lang="en-US" sz="1100" dirty="0"/>
                    </a:p>
                  </a:txBody>
                  <a:tcPr marL="68580" marR="68580" anchor="ctr"/>
                </a:tc>
                <a:extLst>
                  <a:ext uri="{0D108BD9-81ED-4DB2-BD59-A6C34878D82A}">
                    <a16:rowId xmlns="" xmlns:a16="http://schemas.microsoft.com/office/drawing/2014/main" val="10000"/>
                  </a:ext>
                </a:extLst>
              </a:tr>
              <a:tr h="923943">
                <a:tc>
                  <a:txBody>
                    <a:bodyPr/>
                    <a:lstStyle/>
                    <a:p>
                      <a:pPr algn="ctr"/>
                      <a:r>
                        <a:rPr lang="en-US" sz="2400" dirty="0" smtClean="0"/>
                        <a:t>Ozone </a:t>
                      </a:r>
                      <a:r>
                        <a:rPr lang="en-US" sz="1400" dirty="0" smtClean="0"/>
                        <a:t>(2015 Standard)</a:t>
                      </a:r>
                      <a:endParaRPr lang="en-US" sz="1400" dirty="0"/>
                    </a:p>
                  </a:txBody>
                  <a:tcPr marL="68580" marR="68580" anchor="ctr"/>
                </a:tc>
                <a:tc>
                  <a:txBody>
                    <a:bodyPr/>
                    <a:lstStyle/>
                    <a:p>
                      <a:pPr algn="ctr"/>
                      <a:r>
                        <a:rPr lang="en-US" sz="3600" dirty="0" smtClean="0"/>
                        <a:t>47</a:t>
                      </a:r>
                      <a:endParaRPr lang="en-US" sz="3600" dirty="0"/>
                    </a:p>
                  </a:txBody>
                  <a:tcPr marL="68580" marR="68580" anchor="ctr"/>
                </a:tc>
                <a:tc>
                  <a:txBody>
                    <a:bodyPr/>
                    <a:lstStyle/>
                    <a:p>
                      <a:pPr algn="ctr"/>
                      <a:r>
                        <a:rPr lang="en-US" sz="3600" dirty="0" smtClean="0"/>
                        <a:t>39</a:t>
                      </a:r>
                      <a:endParaRPr lang="en-US" sz="3600" dirty="0"/>
                    </a:p>
                  </a:txBody>
                  <a:tcPr marL="68580" marR="68580" anchor="ctr"/>
                </a:tc>
                <a:tc>
                  <a:txBody>
                    <a:bodyPr/>
                    <a:lstStyle/>
                    <a:p>
                      <a:pPr algn="ctr"/>
                      <a:r>
                        <a:rPr lang="en-US" sz="3600" dirty="0" smtClean="0"/>
                        <a:t>26</a:t>
                      </a:r>
                      <a:endParaRPr lang="en-US" sz="3600" dirty="0"/>
                    </a:p>
                  </a:txBody>
                  <a:tcPr marL="68580" marR="68580" anchor="ctr"/>
                </a:tc>
                <a:tc>
                  <a:txBody>
                    <a:bodyPr/>
                    <a:lstStyle/>
                    <a:p>
                      <a:pPr algn="ctr"/>
                      <a:r>
                        <a:rPr lang="en-US" sz="3600" dirty="0" smtClean="0"/>
                        <a:t>27</a:t>
                      </a:r>
                      <a:endParaRPr lang="en-US" sz="3600" dirty="0"/>
                    </a:p>
                  </a:txBody>
                  <a:tcPr marL="68580" marR="68580" anchor="ctr"/>
                </a:tc>
                <a:tc>
                  <a:txBody>
                    <a:bodyPr/>
                    <a:lstStyle/>
                    <a:p>
                      <a:pPr algn="ctr"/>
                      <a:r>
                        <a:rPr lang="en-US" sz="3600" dirty="0" smtClean="0"/>
                        <a:t>27</a:t>
                      </a:r>
                      <a:endParaRPr lang="en-US" sz="3600" dirty="0"/>
                    </a:p>
                  </a:txBody>
                  <a:tcPr marL="68580" marR="68580" anchor="ctr"/>
                </a:tc>
                <a:tc>
                  <a:txBody>
                    <a:bodyPr/>
                    <a:lstStyle/>
                    <a:p>
                      <a:pPr algn="ctr"/>
                      <a:r>
                        <a:rPr lang="en-US" sz="3600" dirty="0" smtClean="0"/>
                        <a:t>38</a:t>
                      </a:r>
                      <a:endParaRPr lang="en-US" sz="3600" dirty="0"/>
                    </a:p>
                  </a:txBody>
                  <a:tcPr marL="68580" marR="68580" anchor="ctr"/>
                </a:tc>
                <a:extLst>
                  <a:ext uri="{0D108BD9-81ED-4DB2-BD59-A6C34878D82A}">
                    <a16:rowId xmlns="" xmlns:a16="http://schemas.microsoft.com/office/drawing/2014/main" val="10001"/>
                  </a:ext>
                </a:extLst>
              </a:tr>
              <a:tr h="9239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Ozone </a:t>
                      </a:r>
                      <a:r>
                        <a:rPr lang="en-US" sz="1400" kern="1200" dirty="0" smtClean="0">
                          <a:solidFill>
                            <a:schemeClr val="dk1"/>
                          </a:solidFill>
                          <a:latin typeface="+mn-lt"/>
                          <a:ea typeface="+mn-ea"/>
                          <a:cs typeface="+mn-cs"/>
                        </a:rPr>
                        <a:t>(2008 Standard)</a:t>
                      </a:r>
                    </a:p>
                  </a:txBody>
                  <a:tcPr marL="68580" marR="68580" anchor="ctr"/>
                </a:tc>
                <a:tc>
                  <a:txBody>
                    <a:bodyPr/>
                    <a:lstStyle/>
                    <a:p>
                      <a:pPr algn="ctr"/>
                      <a:r>
                        <a:rPr lang="en-US" sz="3600" dirty="0" smtClean="0"/>
                        <a:t>20</a:t>
                      </a:r>
                    </a:p>
                  </a:txBody>
                  <a:tcPr marL="68580" marR="68580" anchor="ctr"/>
                </a:tc>
                <a:tc>
                  <a:txBody>
                    <a:bodyPr/>
                    <a:lstStyle/>
                    <a:p>
                      <a:pPr algn="ctr"/>
                      <a:r>
                        <a:rPr lang="en-US" sz="3600" dirty="0" smtClean="0"/>
                        <a:t>17</a:t>
                      </a:r>
                    </a:p>
                  </a:txBody>
                  <a:tcPr marL="68580" marR="68580" anchor="ctr"/>
                </a:tc>
                <a:tc>
                  <a:txBody>
                    <a:bodyPr/>
                    <a:lstStyle/>
                    <a:p>
                      <a:pPr algn="ctr"/>
                      <a:r>
                        <a:rPr lang="en-US" sz="3600" dirty="0" smtClean="0"/>
                        <a:t>7</a:t>
                      </a:r>
                      <a:endParaRPr lang="en-US" sz="3600" dirty="0"/>
                    </a:p>
                  </a:txBody>
                  <a:tcPr marL="68580" marR="68580" anchor="ctr"/>
                </a:tc>
                <a:tc>
                  <a:txBody>
                    <a:bodyPr/>
                    <a:lstStyle/>
                    <a:p>
                      <a:pPr algn="ctr"/>
                      <a:r>
                        <a:rPr lang="en-US" sz="3600" dirty="0" smtClean="0"/>
                        <a:t>7</a:t>
                      </a:r>
                      <a:endParaRPr lang="en-US" sz="3600" dirty="0"/>
                    </a:p>
                  </a:txBody>
                  <a:tcPr marL="68580" marR="68580" anchor="ctr"/>
                </a:tc>
                <a:tc>
                  <a:txBody>
                    <a:bodyPr/>
                    <a:lstStyle/>
                    <a:p>
                      <a:pPr algn="ctr"/>
                      <a:r>
                        <a:rPr lang="en-US" sz="3600" dirty="0" smtClean="0"/>
                        <a:t>11</a:t>
                      </a:r>
                      <a:endParaRPr lang="en-US" sz="3600" dirty="0"/>
                    </a:p>
                  </a:txBody>
                  <a:tcPr marL="68580" marR="68580" anchor="ctr"/>
                </a:tc>
                <a:tc>
                  <a:txBody>
                    <a:bodyPr/>
                    <a:lstStyle/>
                    <a:p>
                      <a:pPr algn="ctr"/>
                      <a:r>
                        <a:rPr lang="en-US" sz="3600" dirty="0" smtClean="0"/>
                        <a:t>12</a:t>
                      </a:r>
                      <a:endParaRPr lang="en-US" sz="3600" dirty="0"/>
                    </a:p>
                  </a:txBody>
                  <a:tcPr marL="68580" marR="68580" anchor="ctr"/>
                </a:tc>
                <a:extLst>
                  <a:ext uri="{0D108BD9-81ED-4DB2-BD59-A6C34878D82A}">
                    <a16:rowId xmlns="" xmlns:a16="http://schemas.microsoft.com/office/drawing/2014/main" val="10002"/>
                  </a:ext>
                </a:extLst>
              </a:tr>
              <a:tr h="739091">
                <a:tc>
                  <a:txBody>
                    <a:bodyPr/>
                    <a:lstStyle/>
                    <a:p>
                      <a:pPr algn="ctr"/>
                      <a:r>
                        <a:rPr lang="en-US" sz="2400" dirty="0" smtClean="0"/>
                        <a:t>PM</a:t>
                      </a:r>
                      <a:r>
                        <a:rPr lang="en-US" sz="2400" baseline="-25000" dirty="0" smtClean="0"/>
                        <a:t>10</a:t>
                      </a:r>
                      <a:r>
                        <a:rPr lang="en-US" sz="2400" baseline="0" dirty="0" smtClean="0"/>
                        <a:t>*</a:t>
                      </a:r>
                      <a:endParaRPr lang="en-US" sz="2400" baseline="-25000" dirty="0"/>
                    </a:p>
                  </a:txBody>
                  <a:tcPr marL="68580" marR="68580" anchor="ctr"/>
                </a:tc>
                <a:tc>
                  <a:txBody>
                    <a:bodyPr/>
                    <a:lstStyle/>
                    <a:p>
                      <a:pPr algn="ctr"/>
                      <a:r>
                        <a:rPr lang="en-US" sz="3600" dirty="0" smtClean="0"/>
                        <a:t>13</a:t>
                      </a:r>
                      <a:endParaRPr lang="en-US" sz="3600" dirty="0"/>
                    </a:p>
                  </a:txBody>
                  <a:tcPr marL="68580" marR="68580" anchor="ctr"/>
                </a:tc>
                <a:tc>
                  <a:txBody>
                    <a:bodyPr/>
                    <a:lstStyle/>
                    <a:p>
                      <a:pPr algn="ctr"/>
                      <a:r>
                        <a:rPr lang="en-US" sz="3600" dirty="0" smtClean="0"/>
                        <a:t>8</a:t>
                      </a:r>
                      <a:endParaRPr lang="en-US" sz="3600" dirty="0"/>
                    </a:p>
                  </a:txBody>
                  <a:tcPr marL="68580" marR="68580" anchor="ctr"/>
                </a:tc>
                <a:tc>
                  <a:txBody>
                    <a:bodyPr/>
                    <a:lstStyle/>
                    <a:p>
                      <a:pPr algn="ctr"/>
                      <a:r>
                        <a:rPr lang="en-US" sz="3600" dirty="0" smtClean="0"/>
                        <a:t>6</a:t>
                      </a:r>
                      <a:endParaRPr lang="en-US" sz="3600" dirty="0"/>
                    </a:p>
                  </a:txBody>
                  <a:tcPr marL="68580" marR="68580" anchor="ctr"/>
                </a:tc>
                <a:tc>
                  <a:txBody>
                    <a:bodyPr/>
                    <a:lstStyle/>
                    <a:p>
                      <a:pPr algn="ctr"/>
                      <a:r>
                        <a:rPr lang="en-US" sz="3600" dirty="0" smtClean="0"/>
                        <a:t>0</a:t>
                      </a:r>
                      <a:endParaRPr lang="en-US" sz="3600" dirty="0"/>
                    </a:p>
                  </a:txBody>
                  <a:tcPr marL="68580" marR="68580" anchor="ctr"/>
                </a:tc>
                <a:tc>
                  <a:txBody>
                    <a:bodyPr/>
                    <a:lstStyle/>
                    <a:p>
                      <a:pPr algn="ctr"/>
                      <a:r>
                        <a:rPr lang="en-US" sz="3600" dirty="0" smtClean="0"/>
                        <a:t>7</a:t>
                      </a:r>
                      <a:endParaRPr lang="en-US" sz="3600" dirty="0"/>
                    </a:p>
                  </a:txBody>
                  <a:tcPr marL="68580" marR="68580" anchor="ctr"/>
                </a:tc>
                <a:tc>
                  <a:txBody>
                    <a:bodyPr/>
                    <a:lstStyle/>
                    <a:p>
                      <a:pPr algn="ctr"/>
                      <a:r>
                        <a:rPr lang="en-US" sz="3600" dirty="0" smtClean="0"/>
                        <a:t>6</a:t>
                      </a:r>
                      <a:endParaRPr lang="en-US" sz="3600" dirty="0"/>
                    </a:p>
                  </a:txBody>
                  <a:tcPr marL="68580" marR="68580" anchor="ctr"/>
                </a:tc>
                <a:extLst>
                  <a:ext uri="{0D108BD9-81ED-4DB2-BD59-A6C34878D82A}">
                    <a16:rowId xmlns="" xmlns:a16="http://schemas.microsoft.com/office/drawing/2014/main" val="10003"/>
                  </a:ext>
                </a:extLst>
              </a:tr>
              <a:tr h="739091">
                <a:tc>
                  <a:txBody>
                    <a:bodyPr/>
                    <a:lstStyle/>
                    <a:p>
                      <a:pPr algn="ctr"/>
                      <a:r>
                        <a:rPr lang="en-US" sz="2400" dirty="0" smtClean="0"/>
                        <a:t>PM</a:t>
                      </a:r>
                      <a:r>
                        <a:rPr lang="en-US" sz="2400" baseline="-25000" dirty="0" smtClean="0"/>
                        <a:t>2.5</a:t>
                      </a:r>
                      <a:endParaRPr lang="en-US" sz="2400" baseline="-25000" dirty="0"/>
                    </a:p>
                  </a:txBody>
                  <a:tcPr marL="68580" marR="68580" anchor="ctr"/>
                </a:tc>
                <a:tc>
                  <a:txBody>
                    <a:bodyPr/>
                    <a:lstStyle/>
                    <a:p>
                      <a:pPr algn="ctr"/>
                      <a:r>
                        <a:rPr lang="en-US" sz="3600" strike="noStrike" dirty="0" smtClean="0"/>
                        <a:t>5</a:t>
                      </a:r>
                      <a:endParaRPr lang="en-US" sz="3600" strike="noStrike" dirty="0"/>
                    </a:p>
                  </a:txBody>
                  <a:tcPr marL="68580" marR="68580" anchor="ctr"/>
                </a:tc>
                <a:tc>
                  <a:txBody>
                    <a:bodyPr/>
                    <a:lstStyle/>
                    <a:p>
                      <a:pPr algn="ctr"/>
                      <a:r>
                        <a:rPr lang="en-US" sz="3600" strike="noStrike" dirty="0" smtClean="0"/>
                        <a:t>6</a:t>
                      </a:r>
                      <a:endParaRPr lang="en-US" sz="3600" strike="noStrike" dirty="0"/>
                    </a:p>
                  </a:txBody>
                  <a:tcPr marL="68580" marR="68580" anchor="ctr"/>
                </a:tc>
                <a:tc>
                  <a:txBody>
                    <a:bodyPr/>
                    <a:lstStyle/>
                    <a:p>
                      <a:pPr algn="ctr"/>
                      <a:r>
                        <a:rPr lang="en-US" sz="3600" strike="noStrike" dirty="0" smtClean="0"/>
                        <a:t>3</a:t>
                      </a:r>
                      <a:endParaRPr lang="en-US" sz="3600" strike="noStrike" dirty="0"/>
                    </a:p>
                  </a:txBody>
                  <a:tcPr marL="68580" marR="68580" anchor="ctr"/>
                </a:tc>
                <a:tc>
                  <a:txBody>
                    <a:bodyPr/>
                    <a:lstStyle/>
                    <a:p>
                      <a:pPr algn="ctr"/>
                      <a:r>
                        <a:rPr lang="en-US" sz="3600" strike="noStrike" dirty="0" smtClean="0"/>
                        <a:t>3</a:t>
                      </a:r>
                      <a:endParaRPr lang="en-US" sz="3600" strike="noStrike" dirty="0"/>
                    </a:p>
                  </a:txBody>
                  <a:tcPr marL="68580" marR="68580" anchor="ctr"/>
                </a:tc>
                <a:tc>
                  <a:txBody>
                    <a:bodyPr/>
                    <a:lstStyle/>
                    <a:p>
                      <a:pPr algn="ctr"/>
                      <a:r>
                        <a:rPr lang="en-US" sz="3600" strike="noStrike" dirty="0" smtClean="0"/>
                        <a:t>3</a:t>
                      </a:r>
                      <a:endParaRPr lang="en-US" sz="3600" strike="noStrike" dirty="0"/>
                    </a:p>
                  </a:txBody>
                  <a:tcPr marL="68580" marR="68580" anchor="ctr"/>
                </a:tc>
                <a:tc>
                  <a:txBody>
                    <a:bodyPr/>
                    <a:lstStyle/>
                    <a:p>
                      <a:pPr algn="ctr"/>
                      <a:r>
                        <a:rPr lang="en-US" sz="3600" strike="noStrike" dirty="0" smtClean="0"/>
                        <a:t>5</a:t>
                      </a:r>
                      <a:endParaRPr lang="en-US" sz="3600" strike="noStrike" dirty="0"/>
                    </a:p>
                  </a:txBody>
                  <a:tcPr marL="68580" marR="68580" anchor="ctr"/>
                </a:tc>
                <a:extLst>
                  <a:ext uri="{0D108BD9-81ED-4DB2-BD59-A6C34878D82A}">
                    <a16:rowId xmlns="" xmlns:a16="http://schemas.microsoft.com/office/drawing/2014/main" val="10004"/>
                  </a:ext>
                </a:extLst>
              </a:tr>
            </a:tbl>
          </a:graphicData>
        </a:graphic>
      </p:graphicFrame>
      <p:sp>
        <p:nvSpPr>
          <p:cNvPr id="6" name="TextBox 5"/>
          <p:cNvSpPr txBox="1"/>
          <p:nvPr/>
        </p:nvSpPr>
        <p:spPr>
          <a:xfrm>
            <a:off x="2590800" y="5486400"/>
            <a:ext cx="4572000" cy="523220"/>
          </a:xfrm>
          <a:prstGeom prst="rect">
            <a:avLst/>
          </a:prstGeom>
          <a:noFill/>
        </p:spPr>
        <p:txBody>
          <a:bodyPr wrap="square" rtlCol="0">
            <a:spAutoFit/>
          </a:bodyPr>
          <a:lstStyle/>
          <a:p>
            <a:pPr algn="r"/>
            <a:r>
              <a:rPr lang="en-US" sz="1400" dirty="0" smtClean="0"/>
              <a:t>*Does not exclude exceptional events. All 2018 PM10  exceedances have been tagged as exceptional events</a:t>
            </a:r>
            <a:r>
              <a:rPr lang="en-US" sz="1400" dirty="0" smtClean="0">
                <a:solidFill>
                  <a:schemeClr val="bg1"/>
                </a:solidFill>
              </a:rPr>
              <a:t>.</a:t>
            </a:r>
            <a:endParaRPr lang="en-US" sz="1400" dirty="0">
              <a:solidFill>
                <a:schemeClr val="bg1"/>
              </a:solidFill>
            </a:endParaRPr>
          </a:p>
        </p:txBody>
      </p:sp>
      <p:sp>
        <p:nvSpPr>
          <p:cNvPr id="7" name="TextBox 6"/>
          <p:cNvSpPr txBox="1"/>
          <p:nvPr/>
        </p:nvSpPr>
        <p:spPr>
          <a:xfrm>
            <a:off x="1126958" y="5609510"/>
            <a:ext cx="1257300" cy="400110"/>
          </a:xfrm>
          <a:prstGeom prst="rect">
            <a:avLst/>
          </a:prstGeom>
          <a:noFill/>
        </p:spPr>
        <p:txBody>
          <a:bodyPr wrap="square" rtlCol="0">
            <a:spAutoFit/>
          </a:bodyPr>
          <a:lstStyle/>
          <a:p>
            <a:pPr algn="ctr"/>
            <a:r>
              <a:rPr lang="en-US" sz="1000" b="1" dirty="0"/>
              <a:t>Last updated 10/11/2018</a:t>
            </a:r>
          </a:p>
        </p:txBody>
      </p:sp>
      <p:sp>
        <p:nvSpPr>
          <p:cNvPr id="3" name="Rectangle 2"/>
          <p:cNvSpPr/>
          <p:nvPr/>
        </p:nvSpPr>
        <p:spPr>
          <a:xfrm>
            <a:off x="304800" y="4963180"/>
            <a:ext cx="8534400" cy="523220"/>
          </a:xfrm>
          <a:prstGeom prst="rect">
            <a:avLst/>
          </a:prstGeom>
        </p:spPr>
        <p:txBody>
          <a:bodyPr wrap="square">
            <a:spAutoFit/>
          </a:bodyPr>
          <a:lstStyle/>
          <a:p>
            <a:r>
              <a:rPr lang="en-US" sz="1400" dirty="0"/>
              <a:t>This standard is met at an air quality monitor when the 3-year average of the annual fourth-highest daily maximum 8-hour average ozone concentration is less than or equal to </a:t>
            </a:r>
            <a:r>
              <a:rPr lang="en-US" sz="1400" dirty="0" smtClean="0"/>
              <a:t>0.075 (2008) or 0.070 ppm (2015).</a:t>
            </a:r>
            <a:endParaRPr lang="en-US" sz="1400" dirty="0"/>
          </a:p>
        </p:txBody>
      </p:sp>
    </p:spTree>
    <p:extLst>
      <p:ext uri="{BB962C8B-B14F-4D97-AF65-F5344CB8AC3E}">
        <p14:creationId xmlns:p14="http://schemas.microsoft.com/office/powerpoint/2010/main" val="3013822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70" y="381000"/>
            <a:ext cx="8153399" cy="1143000"/>
          </a:xfrm>
        </p:spPr>
        <p:txBody>
          <a:bodyPr>
            <a:normAutofit fontScale="90000"/>
          </a:bodyPr>
          <a:lstStyle/>
          <a:p>
            <a:r>
              <a:rPr lang="en-US" sz="4000" i="1" u="sng" dirty="0">
                <a:solidFill>
                  <a:srgbClr val="003D71"/>
                </a:solidFill>
                <a:effectLst>
                  <a:outerShdw blurRad="38100" dist="38100" dir="2700000" algn="tl">
                    <a:srgbClr val="000000">
                      <a:alpha val="43137"/>
                    </a:srgbClr>
                  </a:outerShdw>
                </a:effectLst>
                <a:latin typeface="Franklin Gothic Book" pitchFamily="34" charset="0"/>
              </a:rPr>
              <a:t>2018 Ozone Status-75 ppb Standard</a:t>
            </a:r>
            <a:br>
              <a:rPr lang="en-US" sz="4000" i="1" u="sng" dirty="0">
                <a:solidFill>
                  <a:srgbClr val="003D71"/>
                </a:solidFill>
                <a:effectLst>
                  <a:outerShdw blurRad="38100" dist="38100" dir="2700000" algn="tl">
                    <a:srgbClr val="000000">
                      <a:alpha val="43137"/>
                    </a:srgbClr>
                  </a:outerShdw>
                </a:effectLst>
                <a:latin typeface="Franklin Gothic Book" pitchFamily="34" charset="0"/>
              </a:rPr>
            </a:br>
            <a:endParaRPr lang="en-US" sz="2800" i="1" u="sng" dirty="0">
              <a:solidFill>
                <a:srgbClr val="003D71"/>
              </a:solidFill>
              <a:latin typeface="Franklin Gothic Book" pitchFamily="34" charset="0"/>
            </a:endParaRPr>
          </a:p>
        </p:txBody>
      </p:sp>
      <p:sp>
        <p:nvSpPr>
          <p:cNvPr id="3" name="Content Placeholder 2"/>
          <p:cNvSpPr>
            <a:spLocks noGrp="1"/>
          </p:cNvSpPr>
          <p:nvPr>
            <p:ph idx="1"/>
          </p:nvPr>
        </p:nvSpPr>
        <p:spPr>
          <a:xfrm>
            <a:off x="1762669" y="1219200"/>
            <a:ext cx="6172200" cy="4525963"/>
          </a:xfrm>
        </p:spPr>
        <p:txBody>
          <a:bodyPr/>
          <a:lstStyle/>
          <a:p>
            <a:r>
              <a:rPr lang="en-US" sz="2800" dirty="0">
                <a:solidFill>
                  <a:schemeClr val="tx2"/>
                </a:solidFill>
              </a:rPr>
              <a:t>20 Exceedances: </a:t>
            </a:r>
          </a:p>
          <a:p>
            <a:endParaRPr lang="en-US" dirty="0" smtClean="0"/>
          </a:p>
          <a:p>
            <a:endParaRPr lang="en-US" dirty="0" smtClean="0"/>
          </a:p>
          <a:p>
            <a:pPr marL="0" indent="0" algn="ctr">
              <a:buNone/>
            </a:pPr>
            <a:r>
              <a:rPr lang="en-US" sz="1800" dirty="0">
                <a:solidFill>
                  <a:schemeClr val="tx2"/>
                </a:solidFill>
              </a:rPr>
              <a:t>(MCAQD Sites only)</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2878276802"/>
              </p:ext>
            </p:extLst>
          </p:nvPr>
        </p:nvGraphicFramePr>
        <p:xfrm>
          <a:off x="1658167" y="4038600"/>
          <a:ext cx="6391001" cy="738852"/>
        </p:xfrm>
        <a:graphic>
          <a:graphicData uri="http://schemas.openxmlformats.org/drawingml/2006/table">
            <a:tbl>
              <a:tblPr firstRow="1" bandRow="1">
                <a:tableStyleId>{5C22544A-7EE6-4342-B048-85BDC9FD1C3A}</a:tableStyleId>
              </a:tblPr>
              <a:tblGrid>
                <a:gridCol w="1470377">
                  <a:extLst>
                    <a:ext uri="{9D8B030D-6E8A-4147-A177-3AD203B41FA5}">
                      <a16:colId xmlns="" xmlns:a16="http://schemas.microsoft.com/office/drawing/2014/main" val="20000"/>
                    </a:ext>
                  </a:extLst>
                </a:gridCol>
                <a:gridCol w="504933">
                  <a:extLst>
                    <a:ext uri="{9D8B030D-6E8A-4147-A177-3AD203B41FA5}">
                      <a16:colId xmlns="" xmlns:a16="http://schemas.microsoft.com/office/drawing/2014/main" val="20001"/>
                    </a:ext>
                  </a:extLst>
                </a:gridCol>
                <a:gridCol w="534246">
                  <a:extLst>
                    <a:ext uri="{9D8B030D-6E8A-4147-A177-3AD203B41FA5}">
                      <a16:colId xmlns="" xmlns:a16="http://schemas.microsoft.com/office/drawing/2014/main" val="20002"/>
                    </a:ext>
                  </a:extLst>
                </a:gridCol>
                <a:gridCol w="603830">
                  <a:extLst>
                    <a:ext uri="{9D8B030D-6E8A-4147-A177-3AD203B41FA5}">
                      <a16:colId xmlns="" xmlns:a16="http://schemas.microsoft.com/office/drawing/2014/main" val="20003"/>
                    </a:ext>
                  </a:extLst>
                </a:gridCol>
                <a:gridCol w="533835">
                  <a:extLst>
                    <a:ext uri="{9D8B030D-6E8A-4147-A177-3AD203B41FA5}">
                      <a16:colId xmlns="" xmlns:a16="http://schemas.microsoft.com/office/drawing/2014/main" val="20004"/>
                    </a:ext>
                  </a:extLst>
                </a:gridCol>
                <a:gridCol w="602293">
                  <a:extLst>
                    <a:ext uri="{9D8B030D-6E8A-4147-A177-3AD203B41FA5}">
                      <a16:colId xmlns="" xmlns:a16="http://schemas.microsoft.com/office/drawing/2014/main" val="20005"/>
                    </a:ext>
                  </a:extLst>
                </a:gridCol>
                <a:gridCol w="468450">
                  <a:extLst>
                    <a:ext uri="{9D8B030D-6E8A-4147-A177-3AD203B41FA5}">
                      <a16:colId xmlns="" xmlns:a16="http://schemas.microsoft.com/office/drawing/2014/main" val="20006"/>
                    </a:ext>
                  </a:extLst>
                </a:gridCol>
                <a:gridCol w="535372">
                  <a:extLst>
                    <a:ext uri="{9D8B030D-6E8A-4147-A177-3AD203B41FA5}">
                      <a16:colId xmlns="" xmlns:a16="http://schemas.microsoft.com/office/drawing/2014/main" val="20007"/>
                    </a:ext>
                  </a:extLst>
                </a:gridCol>
                <a:gridCol w="543414">
                  <a:extLst>
                    <a:ext uri="{9D8B030D-6E8A-4147-A177-3AD203B41FA5}">
                      <a16:colId xmlns="" xmlns:a16="http://schemas.microsoft.com/office/drawing/2014/main" val="20008"/>
                    </a:ext>
                  </a:extLst>
                </a:gridCol>
                <a:gridCol w="594251">
                  <a:extLst>
                    <a:ext uri="{9D8B030D-6E8A-4147-A177-3AD203B41FA5}">
                      <a16:colId xmlns="" xmlns:a16="http://schemas.microsoft.com/office/drawing/2014/main" val="20009"/>
                    </a:ext>
                  </a:extLst>
                </a:gridCol>
              </a:tblGrid>
              <a:tr h="363567">
                <a:tc>
                  <a:txBody>
                    <a:bodyPr/>
                    <a:lstStyle/>
                    <a:p>
                      <a:pPr algn="ctr" fontAlgn="b"/>
                      <a:r>
                        <a:rPr lang="en-US" sz="900" u="none" strike="noStrike" dirty="0">
                          <a:effectLst/>
                        </a:rPr>
                        <a:t> </a:t>
                      </a:r>
                      <a:endParaRPr lang="en-US" sz="900" b="0" i="0" u="none" strike="noStrike" dirty="0">
                        <a:solidFill>
                          <a:schemeClr val="bg1"/>
                        </a:solidFill>
                        <a:effectLst/>
                        <a:latin typeface="Arial"/>
                      </a:endParaRPr>
                    </a:p>
                  </a:txBody>
                  <a:tcPr marL="4029" marR="4029" marT="537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Buckeye</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Blue Point</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Cave Creek</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Central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Dysart</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900" u="none" strike="noStrike" kern="1200" dirty="0">
                          <a:effectLst/>
                        </a:rPr>
                        <a:t>Falcon Field</a:t>
                      </a:r>
                      <a:endParaRPr lang="en-US" sz="900" u="none" strike="noStrike" kern="1200" dirty="0">
                        <a:solidFill>
                          <a:schemeClr val="bg1"/>
                        </a:solidFill>
                        <a:effectLst/>
                        <a:latin typeface="+mn-lt"/>
                        <a:ea typeface="+mn-ea"/>
                        <a:cs typeface="+mn-cs"/>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Fountain Hills</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Glendale</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Humboldt Mt.</a:t>
                      </a:r>
                      <a:endParaRPr lang="en-US" sz="900" b="1" i="0" u="none" strike="noStrike" dirty="0">
                        <a:solidFill>
                          <a:schemeClr val="bg1"/>
                        </a:solidFill>
                        <a:effectLst/>
                        <a:latin typeface="Arial"/>
                      </a:endParaRPr>
                    </a:p>
                  </a:txBody>
                  <a:tcPr marL="4029" marR="4029" marT="537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305103">
                <a:tc>
                  <a:txBody>
                    <a:bodyPr/>
                    <a:lstStyle/>
                    <a:p>
                      <a:pPr algn="l" fontAlgn="ctr"/>
                      <a:r>
                        <a:rPr lang="en-US" sz="1200" u="none" strike="noStrike" dirty="0" smtClean="0">
                          <a:effectLst/>
                        </a:rPr>
                        <a:t># Exceedance Days by Site</a:t>
                      </a:r>
                      <a:endParaRPr lang="en-US" sz="1200" b="0" i="0" u="none" strike="noStrike" dirty="0">
                        <a:effectLst/>
                        <a:latin typeface="Arial"/>
                      </a:endParaRP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5</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4</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5</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4</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2</a:t>
                      </a:r>
                      <a:endParaRPr lang="en-US" sz="1200" b="0" i="0" u="none" strike="noStrike" dirty="0">
                        <a:effectLst/>
                        <a:latin typeface="Arial" panose="020B0604020202020204" pitchFamily="34" charset="0"/>
                      </a:endParaRPr>
                    </a:p>
                  </a:txBody>
                  <a:tcPr marL="7144" marR="7144"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1648371" y="3352800"/>
            <a:ext cx="6400798" cy="646331"/>
          </a:xfrm>
          <a:prstGeom prst="rect">
            <a:avLst/>
          </a:prstGeom>
          <a:noFill/>
        </p:spPr>
        <p:txBody>
          <a:bodyPr wrap="square" rtlCol="0">
            <a:spAutoFit/>
          </a:bodyPr>
          <a:lstStyle/>
          <a:p>
            <a:pPr algn="ctr"/>
            <a:r>
              <a:rPr lang="en-US" dirty="0" smtClean="0">
                <a:solidFill>
                  <a:schemeClr val="tx2"/>
                </a:solidFill>
              </a:rPr>
              <a:t>Number of exceedances per site.  Sites highlighted in red have 4</a:t>
            </a:r>
            <a:r>
              <a:rPr lang="en-US" baseline="30000" dirty="0" smtClean="0">
                <a:solidFill>
                  <a:schemeClr val="tx2"/>
                </a:solidFill>
              </a:rPr>
              <a:t>th</a:t>
            </a:r>
            <a:r>
              <a:rPr lang="en-US" dirty="0" smtClean="0">
                <a:solidFill>
                  <a:schemeClr val="tx2"/>
                </a:solidFill>
              </a:rPr>
              <a:t> highs that are above the 75 ppb standard.</a:t>
            </a:r>
            <a:endParaRPr lang="en-US" dirty="0">
              <a:solidFill>
                <a:schemeClr val="tx2"/>
              </a:solidFill>
            </a:endParaRPr>
          </a:p>
        </p:txBody>
      </p:sp>
      <p:pic>
        <p:nvPicPr>
          <p:cNvPr id="8" name="Picture 7" descr="http://www.maricopa.gov/pio/images/Maricopa_Logos/Web/MAR-Seal-RGB_sam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5538269"/>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914400" y="5538269"/>
            <a:ext cx="251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003D71"/>
                </a:solidFill>
                <a:latin typeface="Garamond" pitchFamily="18" charset="0"/>
              </a:rPr>
              <a:t>Maricopa County</a:t>
            </a:r>
          </a:p>
          <a:p>
            <a:pPr eaLnBrk="1" hangingPunct="1"/>
            <a:r>
              <a:rPr lang="en-US" sz="1000" b="1" dirty="0">
                <a:solidFill>
                  <a:srgbClr val="003D71"/>
                </a:solidFill>
                <a:latin typeface="Garamond" pitchFamily="18" charset="0"/>
              </a:rPr>
              <a:t>Air Quality Department</a:t>
            </a:r>
          </a:p>
        </p:txBody>
      </p:sp>
      <p:sp>
        <p:nvSpPr>
          <p:cNvPr id="10" name="TextBox 9"/>
          <p:cNvSpPr txBox="1"/>
          <p:nvPr/>
        </p:nvSpPr>
        <p:spPr>
          <a:xfrm>
            <a:off x="7049044" y="5646011"/>
            <a:ext cx="1000125" cy="338554"/>
          </a:xfrm>
          <a:prstGeom prst="rect">
            <a:avLst/>
          </a:prstGeom>
          <a:noFill/>
        </p:spPr>
        <p:txBody>
          <a:bodyPr wrap="square" rtlCol="0">
            <a:spAutoFit/>
          </a:bodyPr>
          <a:lstStyle/>
          <a:p>
            <a:pPr algn="ctr"/>
            <a:r>
              <a:rPr lang="en-US" sz="800" dirty="0"/>
              <a:t>Last updated 10/10/2018</a:t>
            </a:r>
          </a:p>
        </p:txBody>
      </p:sp>
      <p:graphicFrame>
        <p:nvGraphicFramePr>
          <p:cNvPr id="6" name="Table 5"/>
          <p:cNvGraphicFramePr>
            <a:graphicFrameLocks noGrp="1"/>
          </p:cNvGraphicFramePr>
          <p:nvPr>
            <p:extLst>
              <p:ext uri="{D42A27DB-BD31-4B8C-83A1-F6EECF244321}">
                <p14:modId xmlns:p14="http://schemas.microsoft.com/office/powerpoint/2010/main" val="1325549037"/>
              </p:ext>
            </p:extLst>
          </p:nvPr>
        </p:nvGraphicFramePr>
        <p:xfrm>
          <a:off x="685800" y="1715220"/>
          <a:ext cx="8229600" cy="1321975"/>
        </p:xfrm>
        <a:graphic>
          <a:graphicData uri="http://schemas.openxmlformats.org/drawingml/2006/table">
            <a:tbl>
              <a:tblPr firstRow="1" bandRow="1">
                <a:tableStyleId>{5C22544A-7EE6-4342-B048-85BDC9FD1C3A}</a:tableStyleId>
              </a:tblPr>
              <a:tblGrid>
                <a:gridCol w="498542">
                  <a:extLst>
                    <a:ext uri="{9D8B030D-6E8A-4147-A177-3AD203B41FA5}">
                      <a16:colId xmlns="" xmlns:a16="http://schemas.microsoft.com/office/drawing/2014/main" val="20000"/>
                    </a:ext>
                  </a:extLst>
                </a:gridCol>
                <a:gridCol w="963622">
                  <a:extLst>
                    <a:ext uri="{9D8B030D-6E8A-4147-A177-3AD203B41FA5}">
                      <a16:colId xmlns="" xmlns:a16="http://schemas.microsoft.com/office/drawing/2014/main" val="20001"/>
                    </a:ext>
                  </a:extLst>
                </a:gridCol>
                <a:gridCol w="624108">
                  <a:extLst>
                    <a:ext uri="{9D8B030D-6E8A-4147-A177-3AD203B41FA5}">
                      <a16:colId xmlns="" xmlns:a16="http://schemas.microsoft.com/office/drawing/2014/main" val="20002"/>
                    </a:ext>
                  </a:extLst>
                </a:gridCol>
                <a:gridCol w="965196">
                  <a:extLst>
                    <a:ext uri="{9D8B030D-6E8A-4147-A177-3AD203B41FA5}">
                      <a16:colId xmlns="" xmlns:a16="http://schemas.microsoft.com/office/drawing/2014/main" val="20003"/>
                    </a:ext>
                  </a:extLst>
                </a:gridCol>
                <a:gridCol w="623008">
                  <a:extLst>
                    <a:ext uri="{9D8B030D-6E8A-4147-A177-3AD203B41FA5}">
                      <a16:colId xmlns="" xmlns:a16="http://schemas.microsoft.com/office/drawing/2014/main" val="20004"/>
                    </a:ext>
                  </a:extLst>
                </a:gridCol>
                <a:gridCol w="983029">
                  <a:extLst>
                    <a:ext uri="{9D8B030D-6E8A-4147-A177-3AD203B41FA5}">
                      <a16:colId xmlns="" xmlns:a16="http://schemas.microsoft.com/office/drawing/2014/main" val="20005"/>
                    </a:ext>
                  </a:extLst>
                </a:gridCol>
                <a:gridCol w="623008">
                  <a:extLst>
                    <a:ext uri="{9D8B030D-6E8A-4147-A177-3AD203B41FA5}">
                      <a16:colId xmlns="" xmlns:a16="http://schemas.microsoft.com/office/drawing/2014/main" val="20006"/>
                    </a:ext>
                  </a:extLst>
                </a:gridCol>
                <a:gridCol w="983029">
                  <a:extLst>
                    <a:ext uri="{9D8B030D-6E8A-4147-A177-3AD203B41FA5}">
                      <a16:colId xmlns="" xmlns:a16="http://schemas.microsoft.com/office/drawing/2014/main" val="20007"/>
                    </a:ext>
                  </a:extLst>
                </a:gridCol>
                <a:gridCol w="983029">
                  <a:extLst>
                    <a:ext uri="{9D8B030D-6E8A-4147-A177-3AD203B41FA5}">
                      <a16:colId xmlns="" xmlns:a16="http://schemas.microsoft.com/office/drawing/2014/main" val="3209327997"/>
                    </a:ext>
                  </a:extLst>
                </a:gridCol>
                <a:gridCol w="983029">
                  <a:extLst>
                    <a:ext uri="{9D8B030D-6E8A-4147-A177-3AD203B41FA5}">
                      <a16:colId xmlns="" xmlns:a16="http://schemas.microsoft.com/office/drawing/2014/main" val="1552858349"/>
                    </a:ext>
                  </a:extLst>
                </a:gridCol>
              </a:tblGrid>
              <a:tr h="374911">
                <a:tc>
                  <a:txBody>
                    <a:bodyPr/>
                    <a:lstStyle/>
                    <a:p>
                      <a:pPr algn="ctr" fontAlgn="b"/>
                      <a:r>
                        <a:rPr lang="en-US" sz="1200" b="0" i="0" u="none" strike="noStrike" dirty="0" smtClean="0">
                          <a:effectLst/>
                          <a:latin typeface="Arial"/>
                        </a:rPr>
                        <a:t>Date</a:t>
                      </a:r>
                      <a:endParaRPr lang="en-US" sz="1200" b="0" i="0" u="none" strike="noStrike" dirty="0">
                        <a:effectLst/>
                        <a:latin typeface="Arial"/>
                      </a:endParaRPr>
                    </a:p>
                  </a:txBody>
                  <a:tcPr marL="4797" marR="4797" marT="63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 of</a:t>
                      </a:r>
                      <a:r>
                        <a:rPr lang="en-US" sz="1200" b="0" i="0" u="none" strike="noStrike" baseline="0" dirty="0" smtClean="0">
                          <a:effectLst/>
                          <a:latin typeface="Arial"/>
                        </a:rPr>
                        <a:t> Sites </a:t>
                      </a:r>
                      <a:r>
                        <a:rPr lang="en-US" sz="1200" b="0" i="0" u="none" strike="noStrike" dirty="0" smtClean="0">
                          <a:effectLst/>
                          <a:latin typeface="Arial"/>
                        </a:rPr>
                        <a:t>Exceeding</a:t>
                      </a:r>
                      <a:endParaRPr lang="en-US" sz="1200" b="0" i="0" u="none" strike="noStrike" dirty="0">
                        <a:effectLst/>
                        <a:latin typeface="Arial"/>
                      </a:endParaRPr>
                    </a:p>
                  </a:txBody>
                  <a:tcPr marL="4797" marR="4797" marT="63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Date</a:t>
                      </a:r>
                      <a:endParaRPr lang="en-US" sz="1200" b="0" i="0" u="none" strike="noStrike" dirty="0">
                        <a:effectLst/>
                        <a:latin typeface="Arial"/>
                      </a:endParaRPr>
                    </a:p>
                  </a:txBody>
                  <a:tcPr marL="4797" marR="4797" marT="63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 of</a:t>
                      </a:r>
                      <a:r>
                        <a:rPr lang="en-US" sz="1200" b="0" i="0" u="none" strike="noStrike" baseline="0" dirty="0" smtClean="0">
                          <a:effectLst/>
                          <a:latin typeface="Arial"/>
                        </a:rPr>
                        <a:t> Sites </a:t>
                      </a:r>
                      <a:r>
                        <a:rPr lang="en-US" sz="1200" b="0" i="0" u="none" strike="noStrike" dirty="0" smtClean="0">
                          <a:effectLst/>
                          <a:latin typeface="Arial"/>
                        </a:rPr>
                        <a:t>Exceeding</a:t>
                      </a:r>
                      <a:endParaRPr lang="en-US" sz="1200" b="0" i="0" u="none" strike="noStrike" dirty="0">
                        <a:effectLst/>
                        <a:latin typeface="Arial"/>
                      </a:endParaRPr>
                    </a:p>
                  </a:txBody>
                  <a:tcPr marL="4797" marR="4797" marT="63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Date</a:t>
                      </a:r>
                      <a:endParaRPr lang="en-US" sz="1200" b="0" i="0" u="none" strike="noStrike" dirty="0">
                        <a:effectLst/>
                        <a:latin typeface="Arial"/>
                      </a:endParaRPr>
                    </a:p>
                  </a:txBody>
                  <a:tcPr marL="4797" marR="4797" marT="63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 of</a:t>
                      </a:r>
                      <a:r>
                        <a:rPr lang="en-US" sz="1200" b="0" i="0" u="none" strike="noStrike" baseline="0" dirty="0" smtClean="0">
                          <a:effectLst/>
                          <a:latin typeface="Arial"/>
                        </a:rPr>
                        <a:t> Sites </a:t>
                      </a:r>
                      <a:r>
                        <a:rPr lang="en-US" sz="1200" b="0" i="0" u="none" strike="noStrike" dirty="0" smtClean="0">
                          <a:effectLst/>
                          <a:latin typeface="Arial"/>
                        </a:rPr>
                        <a:t>Exceeding</a:t>
                      </a:r>
                      <a:endParaRPr lang="en-US" sz="1200" b="0" i="0" u="none" strike="noStrike" dirty="0">
                        <a:effectLst/>
                        <a:latin typeface="Arial"/>
                      </a:endParaRPr>
                    </a:p>
                  </a:txBody>
                  <a:tcPr marL="4797" marR="4797" marT="63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Date</a:t>
                      </a:r>
                      <a:endParaRPr lang="en-US" sz="1200" b="0" i="0" u="none" strike="noStrike" dirty="0">
                        <a:effectLst/>
                        <a:latin typeface="Arial"/>
                      </a:endParaRPr>
                    </a:p>
                  </a:txBody>
                  <a:tcPr marL="4797" marR="4797" marT="63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 of</a:t>
                      </a:r>
                      <a:r>
                        <a:rPr lang="en-US" sz="1200" b="0" i="0" u="none" strike="noStrike" baseline="0" dirty="0" smtClean="0">
                          <a:effectLst/>
                          <a:latin typeface="Arial"/>
                        </a:rPr>
                        <a:t> Sites </a:t>
                      </a:r>
                      <a:r>
                        <a:rPr lang="en-US" sz="1200" b="0" i="0" u="none" strike="noStrike" dirty="0" smtClean="0">
                          <a:effectLst/>
                          <a:latin typeface="Arial"/>
                        </a:rPr>
                        <a:t>Exceeding</a:t>
                      </a:r>
                      <a:endParaRPr lang="en-US" sz="120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Date</a:t>
                      </a:r>
                      <a:endParaRPr lang="en-US" sz="120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effectLst/>
                          <a:latin typeface="Arial"/>
                        </a:rPr>
                        <a:t># of</a:t>
                      </a:r>
                      <a:r>
                        <a:rPr lang="en-US" sz="1200" b="0" i="0" u="none" strike="noStrike" baseline="0" dirty="0" smtClean="0">
                          <a:effectLst/>
                          <a:latin typeface="Arial"/>
                        </a:rPr>
                        <a:t> Sites </a:t>
                      </a:r>
                      <a:r>
                        <a:rPr lang="en-US" sz="1200" b="0" i="0" u="none" strike="noStrike" dirty="0" smtClean="0">
                          <a:effectLst/>
                          <a:latin typeface="Arial"/>
                        </a:rPr>
                        <a:t>Exceeding</a:t>
                      </a:r>
                      <a:endParaRPr lang="en-US" sz="1200" b="0" i="0" u="none" strike="noStrike" dirty="0">
                        <a:effectLst/>
                        <a:latin typeface="Arial"/>
                      </a:endParaRPr>
                    </a:p>
                  </a:txBody>
                  <a:tcPr marL="4797" marR="4797" marT="63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236766">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4/18/18</a:t>
                      </a:r>
                      <a:endParaRPr lang="en-US" sz="1000" b="0" i="0" u="none" strike="noStrike" kern="1200" dirty="0">
                        <a:solidFill>
                          <a:schemeClr val="dk1"/>
                        </a:solidFill>
                        <a:effectLst/>
                        <a:latin typeface="Arial"/>
                        <a:ea typeface="+mn-ea"/>
                        <a:cs typeface="+mn-cs"/>
                      </a:endParaRPr>
                    </a:p>
                  </a:txBody>
                  <a:tcPr marL="7144" marR="7144"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4797" marR="4797" marT="639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5/29/18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7/16/18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7/27/18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8/02/18</a:t>
                      </a:r>
                      <a:endParaRPr lang="en-US" sz="1000" b="0" i="0" u="none" strike="noStrike" kern="1200" dirty="0">
                        <a:solidFill>
                          <a:schemeClr val="dk1"/>
                        </a:solidFill>
                        <a:effectLst/>
                        <a:latin typeface="Arial"/>
                        <a:ea typeface="+mn-ea"/>
                        <a:cs typeface="+mn-cs"/>
                      </a:endParaRPr>
                    </a:p>
                  </a:txBody>
                  <a:tcPr marL="51435" marR="51435" marT="0" marB="0"/>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8</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236766">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4/24/18</a:t>
                      </a:r>
                      <a:endParaRPr lang="en-US" sz="1000" b="0" i="0" u="none" strike="noStrike" kern="1200" dirty="0">
                        <a:solidFill>
                          <a:schemeClr val="dk1"/>
                        </a:solidFill>
                        <a:effectLst/>
                        <a:latin typeface="Arial"/>
                        <a:ea typeface="+mn-ea"/>
                        <a:cs typeface="+mn-cs"/>
                      </a:endParaRPr>
                    </a:p>
                  </a:txBody>
                  <a:tcPr marL="7144" marR="7144"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4797" marR="4797" marT="639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6/2/18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7/17/18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10</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7/28/18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2</a:t>
                      </a:r>
                      <a:endParaRPr lang="en-US" sz="1000" b="0" i="0" u="none" strike="noStrike" kern="1200" dirty="0">
                        <a:solidFill>
                          <a:schemeClr val="dk1"/>
                        </a:solidFill>
                        <a:effectLst/>
                        <a:latin typeface="Arial"/>
                        <a:ea typeface="+mn-ea"/>
                        <a:cs typeface="+mn-cs"/>
                      </a:endParaRPr>
                    </a:p>
                  </a:txBody>
                  <a:tcPr marL="51435" marR="51435" marT="0" marB="0"/>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8/03/18</a:t>
                      </a:r>
                      <a:endParaRPr lang="en-US" sz="1000" b="0" i="0" u="none" strike="noStrike" kern="1200" dirty="0">
                        <a:solidFill>
                          <a:schemeClr val="dk1"/>
                        </a:solidFill>
                        <a:effectLst/>
                        <a:latin typeface="Arial"/>
                        <a:ea typeface="+mn-ea"/>
                        <a:cs typeface="+mn-cs"/>
                      </a:endParaRPr>
                    </a:p>
                  </a:txBody>
                  <a:tcPr marL="51435" marR="51435" marT="0" marB="0"/>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236766">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5/7/18</a:t>
                      </a:r>
                      <a:endParaRPr lang="en-US" sz="1000" b="0" i="0" u="none" strike="noStrike" kern="1200" dirty="0">
                        <a:solidFill>
                          <a:schemeClr val="dk1"/>
                        </a:solidFill>
                        <a:effectLst/>
                        <a:latin typeface="Arial"/>
                        <a:ea typeface="+mn-ea"/>
                        <a:cs typeface="+mn-cs"/>
                      </a:endParaRPr>
                    </a:p>
                  </a:txBody>
                  <a:tcPr marL="7144" marR="7144" marT="9525"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4797" marR="4797" marT="6396" marB="0" anchor="ctr">
                    <a:lnR w="12700" cap="flat" cmpd="sng" algn="ctr">
                      <a:solidFill>
                        <a:schemeClr val="tx1"/>
                      </a:solidFill>
                      <a:prstDash val="solid"/>
                      <a:round/>
                      <a:headEnd type="none" w="med" len="med"/>
                      <a:tailEnd type="none" w="med" len="med"/>
                    </a:lnR>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6/4/18</a:t>
                      </a:r>
                      <a:endParaRPr lang="en-US" sz="1000" b="0" i="0" u="none" strike="noStrike" kern="1200" dirty="0">
                        <a:solidFill>
                          <a:schemeClr val="dk1"/>
                        </a:solidFill>
                        <a:effectLst/>
                        <a:latin typeface="Arial"/>
                        <a:ea typeface="+mn-ea"/>
                        <a:cs typeface="+mn-cs"/>
                      </a:endParaRPr>
                    </a:p>
                  </a:txBody>
                  <a:tcPr marL="7144" marR="7144" marT="9525" marB="0" anchor="ctr">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7/23/18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7/31/18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5</a:t>
                      </a:r>
                      <a:endParaRPr lang="en-US" sz="1000" b="0" i="0" u="none" strike="noStrike" kern="1200" dirty="0">
                        <a:solidFill>
                          <a:schemeClr val="dk1"/>
                        </a:solidFill>
                        <a:effectLst/>
                        <a:latin typeface="Arial"/>
                        <a:ea typeface="+mn-ea"/>
                        <a:cs typeface="+mn-cs"/>
                      </a:endParaRPr>
                    </a:p>
                  </a:txBody>
                  <a:tcPr marL="51435" marR="51435" marT="0" marB="0"/>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8/10/18</a:t>
                      </a:r>
                      <a:endParaRPr lang="en-US" sz="1000" b="0" i="0" u="none" strike="noStrike" kern="1200" dirty="0">
                        <a:solidFill>
                          <a:schemeClr val="dk1"/>
                        </a:solidFill>
                        <a:effectLst/>
                        <a:latin typeface="Arial"/>
                        <a:ea typeface="+mn-ea"/>
                        <a:cs typeface="+mn-cs"/>
                      </a:endParaRPr>
                    </a:p>
                  </a:txBody>
                  <a:tcPr marL="51435" marR="51435" marT="0" marB="0"/>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236766">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5/9/18</a:t>
                      </a:r>
                      <a:endParaRPr lang="en-US" sz="1000" b="0" i="0" u="none" strike="noStrike" kern="1200" dirty="0">
                        <a:solidFill>
                          <a:schemeClr val="dk1"/>
                        </a:solidFill>
                        <a:effectLst/>
                        <a:latin typeface="Arial"/>
                        <a:ea typeface="+mn-ea"/>
                        <a:cs typeface="+mn-cs"/>
                      </a:endParaRP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4797" marR="4797" marT="639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000" b="0" i="0" u="none" strike="noStrike" kern="1200" dirty="0" smtClean="0">
                          <a:solidFill>
                            <a:schemeClr val="dk1"/>
                          </a:solidFill>
                          <a:effectLst/>
                          <a:latin typeface="Arial"/>
                          <a:ea typeface="+mn-ea"/>
                          <a:cs typeface="+mn-cs"/>
                        </a:rPr>
                        <a:t>6/20/18</a:t>
                      </a:r>
                      <a:endParaRPr lang="en-US" sz="1000" b="0" i="0" u="none" strike="noStrike" kern="1200" dirty="0">
                        <a:solidFill>
                          <a:schemeClr val="dk1"/>
                        </a:solidFill>
                        <a:effectLst/>
                        <a:latin typeface="Arial"/>
                        <a:ea typeface="+mn-ea"/>
                        <a:cs typeface="+mn-cs"/>
                      </a:endParaRP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5</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7/24/18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1</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8/01/18</a:t>
                      </a:r>
                      <a:endParaRPr lang="en-US" sz="1000" b="0" i="0" u="none" strike="noStrike" kern="1200" dirty="0">
                        <a:solidFill>
                          <a:schemeClr val="dk1"/>
                        </a:solidFill>
                        <a:effectLst/>
                        <a:latin typeface="Arial"/>
                        <a:ea typeface="+mn-ea"/>
                        <a:cs typeface="+mn-cs"/>
                      </a:endParaRPr>
                    </a:p>
                  </a:txBody>
                  <a:tcPr marL="51435" marR="5143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5</a:t>
                      </a:r>
                      <a:endParaRPr lang="en-US" sz="1000" b="0" i="0" u="none" strike="noStrike" kern="1200" dirty="0">
                        <a:solidFill>
                          <a:schemeClr val="dk1"/>
                        </a:solidFill>
                        <a:effectLst/>
                        <a:latin typeface="Arial"/>
                        <a:ea typeface="+mn-ea"/>
                        <a:cs typeface="+mn-cs"/>
                      </a:endParaRPr>
                    </a:p>
                  </a:txBody>
                  <a:tcPr marL="51435" marR="51435" marT="0" marB="0">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8/11/18</a:t>
                      </a:r>
                      <a:endParaRPr lang="en-US" sz="1000" b="0" i="0" u="none" strike="noStrike" kern="1200" dirty="0">
                        <a:solidFill>
                          <a:schemeClr val="dk1"/>
                        </a:solidFill>
                        <a:effectLst/>
                        <a:latin typeface="Arial"/>
                        <a:ea typeface="+mn-ea"/>
                        <a:cs typeface="+mn-cs"/>
                      </a:endParaRPr>
                    </a:p>
                  </a:txBody>
                  <a:tcPr marL="51435" marR="51435" marT="0" marB="0">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1000" b="0" i="0" u="none" strike="noStrike" kern="1200" dirty="0" smtClean="0">
                          <a:solidFill>
                            <a:schemeClr val="dk1"/>
                          </a:solidFill>
                          <a:effectLst/>
                          <a:latin typeface="Arial"/>
                          <a:ea typeface="+mn-ea"/>
                          <a:cs typeface="+mn-cs"/>
                        </a:rPr>
                        <a:t>4</a:t>
                      </a:r>
                      <a:endParaRPr lang="en-US" sz="1000" b="0" i="0" u="none" strike="noStrike" kern="1200" dirty="0">
                        <a:solidFill>
                          <a:schemeClr val="dk1"/>
                        </a:solidFill>
                        <a:effectLst/>
                        <a:latin typeface="Arial"/>
                        <a:ea typeface="+mn-ea"/>
                        <a:cs typeface="+mn-cs"/>
                      </a:endParaRPr>
                    </a:p>
                  </a:txBody>
                  <a:tcPr marL="51435" marR="5143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76780884"/>
              </p:ext>
            </p:extLst>
          </p:nvPr>
        </p:nvGraphicFramePr>
        <p:xfrm>
          <a:off x="1657351" y="4773646"/>
          <a:ext cx="5757862" cy="738852"/>
        </p:xfrm>
        <a:graphic>
          <a:graphicData uri="http://schemas.openxmlformats.org/drawingml/2006/table">
            <a:tbl>
              <a:tblPr firstRow="1" bandRow="1">
                <a:tableStyleId>{5C22544A-7EE6-4342-B048-85BDC9FD1C3A}</a:tableStyleId>
              </a:tblPr>
              <a:tblGrid>
                <a:gridCol w="1445590">
                  <a:extLst>
                    <a:ext uri="{9D8B030D-6E8A-4147-A177-3AD203B41FA5}">
                      <a16:colId xmlns="" xmlns:a16="http://schemas.microsoft.com/office/drawing/2014/main" val="20000"/>
                    </a:ext>
                  </a:extLst>
                </a:gridCol>
                <a:gridCol w="496255">
                  <a:extLst>
                    <a:ext uri="{9D8B030D-6E8A-4147-A177-3AD203B41FA5}">
                      <a16:colId xmlns="" xmlns:a16="http://schemas.microsoft.com/office/drawing/2014/main" val="20001"/>
                    </a:ext>
                  </a:extLst>
                </a:gridCol>
                <a:gridCol w="514463">
                  <a:extLst>
                    <a:ext uri="{9D8B030D-6E8A-4147-A177-3AD203B41FA5}">
                      <a16:colId xmlns="" xmlns:a16="http://schemas.microsoft.com/office/drawing/2014/main" val="20002"/>
                    </a:ext>
                  </a:extLst>
                </a:gridCol>
                <a:gridCol w="604024">
                  <a:extLst>
                    <a:ext uri="{9D8B030D-6E8A-4147-A177-3AD203B41FA5}">
                      <a16:colId xmlns="" xmlns:a16="http://schemas.microsoft.com/office/drawing/2014/main" val="20003"/>
                    </a:ext>
                  </a:extLst>
                </a:gridCol>
                <a:gridCol w="592141">
                  <a:extLst>
                    <a:ext uri="{9D8B030D-6E8A-4147-A177-3AD203B41FA5}">
                      <a16:colId xmlns="" xmlns:a16="http://schemas.microsoft.com/office/drawing/2014/main" val="20005"/>
                    </a:ext>
                  </a:extLst>
                </a:gridCol>
                <a:gridCol w="460554">
                  <a:extLst>
                    <a:ext uri="{9D8B030D-6E8A-4147-A177-3AD203B41FA5}">
                      <a16:colId xmlns="" xmlns:a16="http://schemas.microsoft.com/office/drawing/2014/main" val="20006"/>
                    </a:ext>
                  </a:extLst>
                </a:gridCol>
                <a:gridCol w="526347">
                  <a:extLst>
                    <a:ext uri="{9D8B030D-6E8A-4147-A177-3AD203B41FA5}">
                      <a16:colId xmlns="" xmlns:a16="http://schemas.microsoft.com/office/drawing/2014/main" val="20007"/>
                    </a:ext>
                  </a:extLst>
                </a:gridCol>
                <a:gridCol w="526347">
                  <a:extLst>
                    <a:ext uri="{9D8B030D-6E8A-4147-A177-3AD203B41FA5}">
                      <a16:colId xmlns="" xmlns:a16="http://schemas.microsoft.com/office/drawing/2014/main" val="20008"/>
                    </a:ext>
                  </a:extLst>
                </a:gridCol>
                <a:gridCol w="592141">
                  <a:extLst>
                    <a:ext uri="{9D8B030D-6E8A-4147-A177-3AD203B41FA5}">
                      <a16:colId xmlns="" xmlns:a16="http://schemas.microsoft.com/office/drawing/2014/main" val="20009"/>
                    </a:ext>
                  </a:extLst>
                </a:gridCol>
              </a:tblGrid>
              <a:tr h="363567">
                <a:tc>
                  <a:txBody>
                    <a:bodyPr/>
                    <a:lstStyle/>
                    <a:p>
                      <a:pPr algn="ctr" fontAlgn="b"/>
                      <a:r>
                        <a:rPr lang="en-US" sz="900" u="none" strike="noStrike" dirty="0">
                          <a:effectLst/>
                        </a:rPr>
                        <a:t> </a:t>
                      </a:r>
                      <a:endParaRPr lang="en-US" sz="900" b="0" i="0" u="none" strike="noStrike" dirty="0">
                        <a:solidFill>
                          <a:schemeClr val="bg1"/>
                        </a:solidFill>
                        <a:effectLst/>
                        <a:latin typeface="Arial"/>
                      </a:endParaRPr>
                    </a:p>
                  </a:txBody>
                  <a:tcPr marL="4029" marR="4029" marT="537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900" u="none" strike="noStrike" kern="1200" dirty="0">
                          <a:effectLst/>
                        </a:rPr>
                        <a:t>Mesa</a:t>
                      </a:r>
                      <a:endParaRPr lang="en-US" sz="900" u="none" strike="noStrike" kern="1200" dirty="0">
                        <a:solidFill>
                          <a:schemeClr val="bg1"/>
                        </a:solidFill>
                        <a:effectLst/>
                        <a:latin typeface="+mn-lt"/>
                        <a:ea typeface="+mn-ea"/>
                        <a:cs typeface="+mn-cs"/>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North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n-US" sz="900" u="none" strike="noStrike" kern="1200" dirty="0">
                          <a:effectLst/>
                        </a:rPr>
                        <a:t>Pinnacle Peak</a:t>
                      </a:r>
                      <a:endParaRPr lang="en-US" sz="900" u="none" strike="noStrike" kern="1200" dirty="0">
                        <a:solidFill>
                          <a:schemeClr val="bg1"/>
                        </a:solidFill>
                        <a:effectLst/>
                        <a:latin typeface="+mn-lt"/>
                        <a:ea typeface="+mn-ea"/>
                        <a:cs typeface="+mn-cs"/>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South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South Scotts.</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Tempe</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West Chandler</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West Phoenix</a:t>
                      </a:r>
                      <a:endParaRPr lang="en-US" sz="900" b="1" i="0" u="none" strike="noStrike" dirty="0">
                        <a:solidFill>
                          <a:schemeClr val="bg1"/>
                        </a:solidFill>
                        <a:effectLst/>
                        <a:latin typeface="Arial"/>
                      </a:endParaRPr>
                    </a:p>
                  </a:txBody>
                  <a:tcPr marL="4029" marR="4029" marT="537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305103">
                <a:tc>
                  <a:txBody>
                    <a:bodyPr/>
                    <a:lstStyle/>
                    <a:p>
                      <a:pPr algn="l" fontAlgn="ctr"/>
                      <a:r>
                        <a:rPr lang="en-US" sz="1200" u="none" strike="noStrike" dirty="0" smtClean="0">
                          <a:effectLst/>
                        </a:rPr>
                        <a:t># Exceedance Days by Site</a:t>
                      </a:r>
                      <a:endParaRPr lang="en-US" sz="1200" b="0" i="0" u="none" strike="noStrike" dirty="0">
                        <a:effectLst/>
                        <a:latin typeface="Arial"/>
                      </a:endParaRP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9</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4</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11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2</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0</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b="0" i="0" u="none" strike="noStrike" dirty="0" smtClean="0">
                          <a:effectLst/>
                          <a:latin typeface="Arial" panose="020B0604020202020204" pitchFamily="34" charset="0"/>
                        </a:rPr>
                        <a:t>3</a:t>
                      </a:r>
                      <a:endParaRPr lang="en-US" sz="1200" b="0" i="0" u="none" strike="noStrike" dirty="0">
                        <a:effectLst/>
                        <a:latin typeface="Arial" panose="020B0604020202020204" pitchFamily="34" charset="0"/>
                      </a:endParaRPr>
                    </a:p>
                  </a:txBody>
                  <a:tcPr marL="7144" marR="7144"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53661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153399" cy="1459308"/>
          </a:xfrm>
        </p:spPr>
        <p:txBody>
          <a:bodyPr>
            <a:normAutofit fontScale="90000"/>
          </a:bodyPr>
          <a:lstStyle/>
          <a:p>
            <a:r>
              <a:rPr lang="en-US" sz="4000" i="1" u="sng" dirty="0">
                <a:solidFill>
                  <a:srgbClr val="003D71"/>
                </a:solidFill>
                <a:effectLst>
                  <a:outerShdw blurRad="38100" dist="38100" dir="2700000" algn="tl">
                    <a:srgbClr val="000000">
                      <a:alpha val="43137"/>
                    </a:srgbClr>
                  </a:outerShdw>
                </a:effectLst>
                <a:latin typeface="Franklin Gothic Book" pitchFamily="34" charset="0"/>
              </a:rPr>
              <a:t>2018 Ozone Status-70 ppb Standard</a:t>
            </a:r>
            <a:br>
              <a:rPr lang="en-US" sz="4000" i="1" u="sng" dirty="0">
                <a:solidFill>
                  <a:srgbClr val="003D71"/>
                </a:solidFill>
                <a:effectLst>
                  <a:outerShdw blurRad="38100" dist="38100" dir="2700000" algn="tl">
                    <a:srgbClr val="000000">
                      <a:alpha val="43137"/>
                    </a:srgbClr>
                  </a:outerShdw>
                </a:effectLst>
                <a:latin typeface="Franklin Gothic Book" pitchFamily="34" charset="0"/>
              </a:rPr>
            </a:br>
            <a:endParaRPr lang="en-US" sz="1800" i="1" u="sng" dirty="0">
              <a:solidFill>
                <a:srgbClr val="003D71"/>
              </a:solidFill>
              <a:latin typeface="Franklin Gothic Book" pitchFamily="34" charset="0"/>
            </a:endParaRPr>
          </a:p>
        </p:txBody>
      </p:sp>
      <p:sp>
        <p:nvSpPr>
          <p:cNvPr id="3" name="Content Placeholder 2"/>
          <p:cNvSpPr>
            <a:spLocks noGrp="1"/>
          </p:cNvSpPr>
          <p:nvPr>
            <p:ph idx="1"/>
          </p:nvPr>
        </p:nvSpPr>
        <p:spPr>
          <a:xfrm>
            <a:off x="1485900" y="762000"/>
            <a:ext cx="6172200" cy="4678363"/>
          </a:xfrm>
        </p:spPr>
        <p:txBody>
          <a:bodyPr/>
          <a:lstStyle/>
          <a:p>
            <a:r>
              <a:rPr lang="en-US" sz="2800" dirty="0">
                <a:solidFill>
                  <a:schemeClr val="tx2"/>
                </a:solidFill>
              </a:rPr>
              <a:t>47 Exceedances</a:t>
            </a:r>
            <a:r>
              <a:rPr lang="en-US" sz="2400" dirty="0">
                <a:solidFill>
                  <a:schemeClr val="tx2"/>
                </a:solidFill>
              </a:rPr>
              <a:t>:</a:t>
            </a:r>
            <a:endParaRPr lang="en-US" sz="2800" dirty="0">
              <a:solidFill>
                <a:schemeClr val="tx2"/>
              </a:solidFill>
            </a:endParaRPr>
          </a:p>
          <a:p>
            <a:endParaRPr lang="en-US" dirty="0" smtClean="0"/>
          </a:p>
          <a:p>
            <a:endParaRPr lang="en-US" dirty="0" smtClean="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63324951"/>
              </p:ext>
            </p:extLst>
          </p:nvPr>
        </p:nvGraphicFramePr>
        <p:xfrm>
          <a:off x="1657350" y="4053559"/>
          <a:ext cx="6324600" cy="654977"/>
        </p:xfrm>
        <a:graphic>
          <a:graphicData uri="http://schemas.openxmlformats.org/drawingml/2006/table">
            <a:tbl>
              <a:tblPr>
                <a:tableStyleId>{5C22544A-7EE6-4342-B048-85BDC9FD1C3A}</a:tableStyleId>
              </a:tblPr>
              <a:tblGrid>
                <a:gridCol w="1643635">
                  <a:extLst>
                    <a:ext uri="{9D8B030D-6E8A-4147-A177-3AD203B41FA5}">
                      <a16:colId xmlns="" xmlns:a16="http://schemas.microsoft.com/office/drawing/2014/main" val="20000"/>
                    </a:ext>
                  </a:extLst>
                </a:gridCol>
                <a:gridCol w="508034">
                  <a:extLst>
                    <a:ext uri="{9D8B030D-6E8A-4147-A177-3AD203B41FA5}">
                      <a16:colId xmlns="" xmlns:a16="http://schemas.microsoft.com/office/drawing/2014/main" val="20001"/>
                    </a:ext>
                  </a:extLst>
                </a:gridCol>
                <a:gridCol w="521616">
                  <a:extLst>
                    <a:ext uri="{9D8B030D-6E8A-4147-A177-3AD203B41FA5}">
                      <a16:colId xmlns="" xmlns:a16="http://schemas.microsoft.com/office/drawing/2014/main" val="20002"/>
                    </a:ext>
                  </a:extLst>
                </a:gridCol>
                <a:gridCol w="521616">
                  <a:extLst>
                    <a:ext uri="{9D8B030D-6E8A-4147-A177-3AD203B41FA5}">
                      <a16:colId xmlns="" xmlns:a16="http://schemas.microsoft.com/office/drawing/2014/main" val="20003"/>
                    </a:ext>
                  </a:extLst>
                </a:gridCol>
                <a:gridCol w="521616">
                  <a:extLst>
                    <a:ext uri="{9D8B030D-6E8A-4147-A177-3AD203B41FA5}">
                      <a16:colId xmlns="" xmlns:a16="http://schemas.microsoft.com/office/drawing/2014/main" val="20004"/>
                    </a:ext>
                  </a:extLst>
                </a:gridCol>
                <a:gridCol w="521616">
                  <a:extLst>
                    <a:ext uri="{9D8B030D-6E8A-4147-A177-3AD203B41FA5}">
                      <a16:colId xmlns="" xmlns:a16="http://schemas.microsoft.com/office/drawing/2014/main" val="20005"/>
                    </a:ext>
                  </a:extLst>
                </a:gridCol>
                <a:gridCol w="452053">
                  <a:extLst>
                    <a:ext uri="{9D8B030D-6E8A-4147-A177-3AD203B41FA5}">
                      <a16:colId xmlns="" xmlns:a16="http://schemas.microsoft.com/office/drawing/2014/main" val="20006"/>
                    </a:ext>
                  </a:extLst>
                </a:gridCol>
                <a:gridCol w="525979">
                  <a:extLst>
                    <a:ext uri="{9D8B030D-6E8A-4147-A177-3AD203B41FA5}">
                      <a16:colId xmlns="" xmlns:a16="http://schemas.microsoft.com/office/drawing/2014/main" val="20007"/>
                    </a:ext>
                  </a:extLst>
                </a:gridCol>
                <a:gridCol w="517226">
                  <a:extLst>
                    <a:ext uri="{9D8B030D-6E8A-4147-A177-3AD203B41FA5}">
                      <a16:colId xmlns="" xmlns:a16="http://schemas.microsoft.com/office/drawing/2014/main" val="20008"/>
                    </a:ext>
                  </a:extLst>
                </a:gridCol>
                <a:gridCol w="591209">
                  <a:extLst>
                    <a:ext uri="{9D8B030D-6E8A-4147-A177-3AD203B41FA5}">
                      <a16:colId xmlns="" xmlns:a16="http://schemas.microsoft.com/office/drawing/2014/main" val="20009"/>
                    </a:ext>
                  </a:extLst>
                </a:gridCol>
              </a:tblGrid>
              <a:tr h="241901">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rial"/>
                      </a:endParaRPr>
                    </a:p>
                  </a:txBody>
                  <a:tcPr marL="4029" marR="4029" marT="537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Buckeye</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Blue Point</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Cave Creek</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Central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Dysart</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marL="0" algn="ctr" defTabSz="914400" rtl="0" eaLnBrk="1" fontAlgn="b" latinLnBrk="0" hangingPunct="1"/>
                      <a:r>
                        <a:rPr lang="en-US" sz="900" u="none" strike="noStrike" kern="1200" dirty="0">
                          <a:solidFill>
                            <a:schemeClr val="bg1"/>
                          </a:solidFill>
                          <a:effectLst/>
                          <a:latin typeface="+mn-lt"/>
                          <a:ea typeface="+mn-ea"/>
                          <a:cs typeface="+mn-cs"/>
                        </a:rPr>
                        <a:t>Falcon Field</a:t>
                      </a: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Fountain Hills</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Glendale</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Humboldt Mt.</a:t>
                      </a:r>
                      <a:endParaRPr lang="en-US" sz="900" b="1" i="0" u="none" strike="noStrike" dirty="0">
                        <a:solidFill>
                          <a:schemeClr val="bg1"/>
                        </a:solidFill>
                        <a:effectLst/>
                        <a:latin typeface="Arial"/>
                      </a:endParaRPr>
                    </a:p>
                  </a:txBody>
                  <a:tcPr marL="4029" marR="4029" marT="537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 xmlns:a16="http://schemas.microsoft.com/office/drawing/2014/main" val="10000"/>
                  </a:ext>
                </a:extLst>
              </a:tr>
              <a:tr h="305103">
                <a:tc>
                  <a:txBody>
                    <a:bodyPr/>
                    <a:lstStyle/>
                    <a:p>
                      <a:pPr algn="l" fontAlgn="ctr"/>
                      <a:r>
                        <a:rPr lang="en-US" sz="1200" b="0" i="0" u="none" strike="noStrike" dirty="0" smtClean="0">
                          <a:effectLst/>
                          <a:latin typeface="Arial"/>
                        </a:rPr>
                        <a:t># Exceedance Days by Site</a:t>
                      </a:r>
                      <a:endParaRPr lang="en-US" sz="1200" b="0" i="0" u="none" strike="noStrike" dirty="0">
                        <a:effectLst/>
                        <a:latin typeface="Arial"/>
                      </a:endParaRP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21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11</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5</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4</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22</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14</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3</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12</a:t>
                      </a:r>
                      <a:endParaRPr lang="en-US" sz="1200" b="0" i="0" u="none" strike="noStrike" dirty="0">
                        <a:effectLst/>
                        <a:latin typeface="Arial" panose="020B0604020202020204" pitchFamily="34" charset="0"/>
                      </a:endParaRPr>
                    </a:p>
                  </a:txBody>
                  <a:tcPr marL="7144" marR="7144"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1143000" y="3363653"/>
            <a:ext cx="7239000" cy="646331"/>
          </a:xfrm>
          <a:prstGeom prst="rect">
            <a:avLst/>
          </a:prstGeom>
          <a:noFill/>
        </p:spPr>
        <p:txBody>
          <a:bodyPr wrap="square" rtlCol="0">
            <a:spAutoFit/>
          </a:bodyPr>
          <a:lstStyle/>
          <a:p>
            <a:pPr algn="ctr"/>
            <a:r>
              <a:rPr lang="en-US" dirty="0" smtClean="0">
                <a:solidFill>
                  <a:schemeClr val="tx2"/>
                </a:solidFill>
              </a:rPr>
              <a:t>Number of exceedances per site.  Sites highlighted in red have 4</a:t>
            </a:r>
            <a:r>
              <a:rPr lang="en-US" baseline="30000" dirty="0" smtClean="0">
                <a:solidFill>
                  <a:schemeClr val="tx2"/>
                </a:solidFill>
              </a:rPr>
              <a:t>th</a:t>
            </a:r>
            <a:r>
              <a:rPr lang="en-US" dirty="0" smtClean="0">
                <a:solidFill>
                  <a:schemeClr val="tx2"/>
                </a:solidFill>
              </a:rPr>
              <a:t> highs that are above the 70 ppb standard.</a:t>
            </a:r>
            <a:endParaRPr lang="en-US" dirty="0">
              <a:solidFill>
                <a:schemeClr val="tx2"/>
              </a:solidFill>
            </a:endParaRPr>
          </a:p>
        </p:txBody>
      </p:sp>
      <p:pic>
        <p:nvPicPr>
          <p:cNvPr id="8" name="Picture 7" descr="http://www.maricopa.gov/pio/images/Maricopa_Logos/Web/MAR-Seal-RGB_sam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300" y="5638798"/>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657350" y="5638798"/>
            <a:ext cx="251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solidFill>
                  <a:srgbClr val="003D71"/>
                </a:solidFill>
                <a:latin typeface="Garamond" pitchFamily="18" charset="0"/>
              </a:rPr>
              <a:t>Maricopa County</a:t>
            </a:r>
          </a:p>
          <a:p>
            <a:pPr eaLnBrk="1" hangingPunct="1"/>
            <a:r>
              <a:rPr lang="en-US" sz="1000" b="1" dirty="0">
                <a:solidFill>
                  <a:srgbClr val="003D71"/>
                </a:solidFill>
                <a:latin typeface="Garamond" pitchFamily="18" charset="0"/>
              </a:rPr>
              <a:t>Air Quality Department</a:t>
            </a:r>
          </a:p>
        </p:txBody>
      </p:sp>
      <p:sp>
        <p:nvSpPr>
          <p:cNvPr id="10" name="TextBox 9"/>
          <p:cNvSpPr txBox="1"/>
          <p:nvPr/>
        </p:nvSpPr>
        <p:spPr>
          <a:xfrm>
            <a:off x="6872289" y="5747708"/>
            <a:ext cx="1000125" cy="338554"/>
          </a:xfrm>
          <a:prstGeom prst="rect">
            <a:avLst/>
          </a:prstGeom>
          <a:noFill/>
        </p:spPr>
        <p:txBody>
          <a:bodyPr wrap="square" rtlCol="0">
            <a:spAutoFit/>
          </a:bodyPr>
          <a:lstStyle/>
          <a:p>
            <a:pPr algn="ctr"/>
            <a:r>
              <a:rPr lang="en-US" sz="800" dirty="0"/>
              <a:t>Last updated 10/10/2018</a:t>
            </a:r>
          </a:p>
        </p:txBody>
      </p:sp>
      <p:graphicFrame>
        <p:nvGraphicFramePr>
          <p:cNvPr id="6" name="Table 5"/>
          <p:cNvGraphicFramePr>
            <a:graphicFrameLocks noGrp="1"/>
          </p:cNvGraphicFramePr>
          <p:nvPr>
            <p:extLst>
              <p:ext uri="{D42A27DB-BD31-4B8C-83A1-F6EECF244321}">
                <p14:modId xmlns:p14="http://schemas.microsoft.com/office/powerpoint/2010/main" val="197452922"/>
              </p:ext>
            </p:extLst>
          </p:nvPr>
        </p:nvGraphicFramePr>
        <p:xfrm>
          <a:off x="457199" y="1236390"/>
          <a:ext cx="8458204" cy="1810731"/>
        </p:xfrm>
        <a:graphic>
          <a:graphicData uri="http://schemas.openxmlformats.org/drawingml/2006/table">
            <a:tbl>
              <a:tblPr firstRow="1" bandRow="1">
                <a:tableStyleId>{5C22544A-7EE6-4342-B048-85BDC9FD1C3A}</a:tableStyleId>
              </a:tblPr>
              <a:tblGrid>
                <a:gridCol w="512389">
                  <a:extLst>
                    <a:ext uri="{9D8B030D-6E8A-4147-A177-3AD203B41FA5}">
                      <a16:colId xmlns="" xmlns:a16="http://schemas.microsoft.com/office/drawing/2014/main" val="20000"/>
                    </a:ext>
                  </a:extLst>
                </a:gridCol>
                <a:gridCol w="990388">
                  <a:extLst>
                    <a:ext uri="{9D8B030D-6E8A-4147-A177-3AD203B41FA5}">
                      <a16:colId xmlns="" xmlns:a16="http://schemas.microsoft.com/office/drawing/2014/main" val="20001"/>
                    </a:ext>
                  </a:extLst>
                </a:gridCol>
                <a:gridCol w="641446">
                  <a:extLst>
                    <a:ext uri="{9D8B030D-6E8A-4147-A177-3AD203B41FA5}">
                      <a16:colId xmlns="" xmlns:a16="http://schemas.microsoft.com/office/drawing/2014/main" val="20002"/>
                    </a:ext>
                  </a:extLst>
                </a:gridCol>
                <a:gridCol w="992007">
                  <a:extLst>
                    <a:ext uri="{9D8B030D-6E8A-4147-A177-3AD203B41FA5}">
                      <a16:colId xmlns="" xmlns:a16="http://schemas.microsoft.com/office/drawing/2014/main" val="20003"/>
                    </a:ext>
                  </a:extLst>
                </a:gridCol>
                <a:gridCol w="640315">
                  <a:extLst>
                    <a:ext uri="{9D8B030D-6E8A-4147-A177-3AD203B41FA5}">
                      <a16:colId xmlns="" xmlns:a16="http://schemas.microsoft.com/office/drawing/2014/main" val="20004"/>
                    </a:ext>
                  </a:extLst>
                </a:gridCol>
                <a:gridCol w="1010336">
                  <a:extLst>
                    <a:ext uri="{9D8B030D-6E8A-4147-A177-3AD203B41FA5}">
                      <a16:colId xmlns="" xmlns:a16="http://schemas.microsoft.com/office/drawing/2014/main" val="20005"/>
                    </a:ext>
                  </a:extLst>
                </a:gridCol>
                <a:gridCol w="640315">
                  <a:extLst>
                    <a:ext uri="{9D8B030D-6E8A-4147-A177-3AD203B41FA5}">
                      <a16:colId xmlns="" xmlns:a16="http://schemas.microsoft.com/office/drawing/2014/main" val="20006"/>
                    </a:ext>
                  </a:extLst>
                </a:gridCol>
                <a:gridCol w="1010336">
                  <a:extLst>
                    <a:ext uri="{9D8B030D-6E8A-4147-A177-3AD203B41FA5}">
                      <a16:colId xmlns="" xmlns:a16="http://schemas.microsoft.com/office/drawing/2014/main" val="20007"/>
                    </a:ext>
                  </a:extLst>
                </a:gridCol>
                <a:gridCol w="1010336">
                  <a:extLst>
                    <a:ext uri="{9D8B030D-6E8A-4147-A177-3AD203B41FA5}">
                      <a16:colId xmlns="" xmlns:a16="http://schemas.microsoft.com/office/drawing/2014/main" val="1130492383"/>
                    </a:ext>
                  </a:extLst>
                </a:gridCol>
                <a:gridCol w="1010336">
                  <a:extLst>
                    <a:ext uri="{9D8B030D-6E8A-4147-A177-3AD203B41FA5}">
                      <a16:colId xmlns="" xmlns:a16="http://schemas.microsoft.com/office/drawing/2014/main" val="2315969533"/>
                    </a:ext>
                  </a:extLst>
                </a:gridCol>
              </a:tblGrid>
              <a:tr h="285382">
                <a:tc>
                  <a:txBody>
                    <a:bodyPr/>
                    <a:lstStyle/>
                    <a:p>
                      <a:pPr algn="ctr" fontAlgn="b"/>
                      <a:r>
                        <a:rPr lang="en-US" sz="1050" b="0" i="0" u="none" strike="noStrike" dirty="0" smtClean="0">
                          <a:effectLst/>
                          <a:latin typeface="Arial"/>
                        </a:rPr>
                        <a:t>Date</a:t>
                      </a:r>
                      <a:endParaRPr lang="en-US" sz="1050" b="0" i="0" u="none" strike="noStrike" dirty="0">
                        <a:effectLst/>
                        <a:latin typeface="Arial"/>
                      </a:endParaRPr>
                    </a:p>
                  </a:txBody>
                  <a:tcPr marL="4797" marR="4797" marT="639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 of</a:t>
                      </a:r>
                      <a:r>
                        <a:rPr lang="en-US" sz="1050" b="0" i="0" u="none" strike="noStrike" baseline="0" dirty="0" smtClean="0">
                          <a:effectLst/>
                          <a:latin typeface="Arial"/>
                        </a:rPr>
                        <a:t> Sites </a:t>
                      </a:r>
                      <a:r>
                        <a:rPr lang="en-US" sz="1050" b="0" i="0" u="none" strike="noStrike" dirty="0" smtClean="0">
                          <a:effectLst/>
                          <a:latin typeface="Arial"/>
                        </a:rPr>
                        <a:t>Exceeding</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Date</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 of</a:t>
                      </a:r>
                      <a:r>
                        <a:rPr lang="en-US" sz="1050" b="0" i="0" u="none" strike="noStrike" baseline="0" dirty="0" smtClean="0">
                          <a:effectLst/>
                          <a:latin typeface="Arial"/>
                        </a:rPr>
                        <a:t> Sites </a:t>
                      </a:r>
                      <a:r>
                        <a:rPr lang="en-US" sz="1050" b="0" i="0" u="none" strike="noStrike" dirty="0" smtClean="0">
                          <a:effectLst/>
                          <a:latin typeface="Arial"/>
                        </a:rPr>
                        <a:t>Exceeding</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Date</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 of</a:t>
                      </a:r>
                      <a:r>
                        <a:rPr lang="en-US" sz="1050" b="0" i="0" u="none" strike="noStrike" baseline="0" dirty="0" smtClean="0">
                          <a:effectLst/>
                          <a:latin typeface="Arial"/>
                        </a:rPr>
                        <a:t> Sites </a:t>
                      </a:r>
                      <a:r>
                        <a:rPr lang="en-US" sz="1050" b="0" i="0" u="none" strike="noStrike" dirty="0" smtClean="0">
                          <a:effectLst/>
                          <a:latin typeface="Arial"/>
                        </a:rPr>
                        <a:t>Exceeding</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Date</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 of</a:t>
                      </a:r>
                      <a:r>
                        <a:rPr lang="en-US" sz="1050" b="0" i="0" u="none" strike="noStrike" baseline="0" dirty="0" smtClean="0">
                          <a:effectLst/>
                          <a:latin typeface="Arial"/>
                        </a:rPr>
                        <a:t> Sites </a:t>
                      </a:r>
                      <a:r>
                        <a:rPr lang="en-US" sz="1050" b="0" i="0" u="none" strike="noStrike" dirty="0" smtClean="0">
                          <a:effectLst/>
                          <a:latin typeface="Arial"/>
                        </a:rPr>
                        <a:t>Exceeding</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Date</a:t>
                      </a:r>
                      <a:endParaRPr lang="en-US" sz="1050" b="0" i="0" u="none" strike="noStrike" dirty="0">
                        <a:effectLst/>
                        <a:latin typeface="Arial"/>
                      </a:endParaRPr>
                    </a:p>
                  </a:txBody>
                  <a:tcPr marL="4797" marR="4797" marT="6396" marB="0" anchor="b">
                    <a:lnT w="12700" cap="flat" cmpd="sng" algn="ctr">
                      <a:solidFill>
                        <a:schemeClr val="tx1"/>
                      </a:solidFill>
                      <a:prstDash val="solid"/>
                      <a:round/>
                      <a:headEnd type="none" w="med" len="med"/>
                      <a:tailEnd type="none" w="med" len="med"/>
                    </a:lnT>
                  </a:tcPr>
                </a:tc>
                <a:tc>
                  <a:txBody>
                    <a:bodyPr/>
                    <a:lstStyle/>
                    <a:p>
                      <a:pPr algn="ctr" fontAlgn="b"/>
                      <a:r>
                        <a:rPr lang="en-US" sz="1050" b="0" i="0" u="none" strike="noStrike" dirty="0" smtClean="0">
                          <a:effectLst/>
                          <a:latin typeface="Arial"/>
                        </a:rPr>
                        <a:t># of</a:t>
                      </a:r>
                      <a:r>
                        <a:rPr lang="en-US" sz="1050" b="0" i="0" u="none" strike="noStrike" baseline="0" dirty="0" smtClean="0">
                          <a:effectLst/>
                          <a:latin typeface="Arial"/>
                        </a:rPr>
                        <a:t> Sites </a:t>
                      </a:r>
                      <a:r>
                        <a:rPr lang="en-US" sz="1050" b="0" i="0" u="none" strike="noStrike" dirty="0" smtClean="0">
                          <a:effectLst/>
                          <a:latin typeface="Arial"/>
                        </a:rPr>
                        <a:t>Exceeding</a:t>
                      </a:r>
                      <a:endParaRPr lang="en-US" sz="1050" b="0" i="0" u="none" strike="noStrike" dirty="0">
                        <a:effectLst/>
                        <a:latin typeface="Arial"/>
                      </a:endParaRPr>
                    </a:p>
                  </a:txBody>
                  <a:tcPr marL="4797" marR="4797" marT="639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0"/>
                  </a:ext>
                </a:extLst>
              </a:tr>
              <a:tr h="128237">
                <a:tc>
                  <a:txBody>
                    <a:bodyPr/>
                    <a:lstStyle/>
                    <a:p>
                      <a:pPr algn="ctr" fontAlgn="ctr"/>
                      <a:r>
                        <a:rPr lang="en-US" sz="900" b="0" i="0" u="none" strike="noStrike" dirty="0">
                          <a:solidFill>
                            <a:srgbClr val="000000"/>
                          </a:solidFill>
                          <a:effectLst/>
                          <a:latin typeface="Arial" panose="020B0604020202020204" pitchFamily="34" charset="0"/>
                        </a:rPr>
                        <a:t>04/17/18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05/19/18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2</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06/28/18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1</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07/24/18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5</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08/09/18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2</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1"/>
                  </a:ext>
                </a:extLst>
              </a:tr>
              <a:tr h="128237">
                <a:tc>
                  <a:txBody>
                    <a:bodyPr/>
                    <a:lstStyle/>
                    <a:p>
                      <a:pPr algn="ctr" fontAlgn="ctr"/>
                      <a:r>
                        <a:rPr lang="en-US" sz="900" b="0" i="0" u="none" strike="noStrike" dirty="0">
                          <a:solidFill>
                            <a:srgbClr val="000000"/>
                          </a:solidFill>
                          <a:effectLst/>
                          <a:latin typeface="Arial" panose="020B0604020202020204" pitchFamily="34" charset="0"/>
                        </a:rPr>
                        <a:t>04/18/18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6</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05/29/18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3</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07/08/18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3</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07/25/18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08/10/18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3</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2"/>
                  </a:ext>
                </a:extLst>
              </a:tr>
              <a:tr h="128237">
                <a:tc>
                  <a:txBody>
                    <a:bodyPr/>
                    <a:lstStyle/>
                    <a:p>
                      <a:pPr algn="ctr" fontAlgn="ctr"/>
                      <a:r>
                        <a:rPr lang="en-US" sz="900" b="0" i="0" u="none" strike="noStrike">
                          <a:solidFill>
                            <a:srgbClr val="000000"/>
                          </a:solidFill>
                          <a:effectLst/>
                          <a:latin typeface="Arial" panose="020B0604020202020204" pitchFamily="34" charset="0"/>
                        </a:rPr>
                        <a:t>04/23/18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4</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06/01/18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1</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07/09/18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3</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07/26/18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08/11/18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10</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3"/>
                  </a:ext>
                </a:extLst>
              </a:tr>
              <a:tr h="128237">
                <a:tc>
                  <a:txBody>
                    <a:bodyPr/>
                    <a:lstStyle/>
                    <a:p>
                      <a:pPr algn="ctr" fontAlgn="ctr"/>
                      <a:r>
                        <a:rPr lang="en-US" sz="900" b="0" i="0" u="none" strike="noStrike" dirty="0">
                          <a:solidFill>
                            <a:srgbClr val="000000"/>
                          </a:solidFill>
                          <a:effectLst/>
                          <a:latin typeface="Arial" panose="020B0604020202020204" pitchFamily="34" charset="0"/>
                        </a:rPr>
                        <a:t>04/24/18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7</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06/02/18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6</a:t>
                      </a:r>
                    </a:p>
                  </a:txBody>
                  <a:tcPr marL="7144" marR="7144" marT="9525" marB="0" anchor="ctr"/>
                </a:tc>
                <a:tc>
                  <a:txBody>
                    <a:bodyPr/>
                    <a:lstStyle/>
                    <a:p>
                      <a:pPr marL="0" algn="ctr" defTabSz="914400" rtl="0" eaLnBrk="1" fontAlgn="ctr" latinLnBrk="0" hangingPunct="1"/>
                      <a:r>
                        <a:rPr lang="en-US" sz="900" b="0" i="0" u="none" strike="noStrike" kern="1200">
                          <a:solidFill>
                            <a:srgbClr val="000000"/>
                          </a:solidFill>
                          <a:effectLst/>
                          <a:latin typeface="Arial" panose="020B0604020202020204" pitchFamily="34" charset="0"/>
                          <a:ea typeface="+mn-ea"/>
                          <a:cs typeface="+mn-cs"/>
                        </a:rPr>
                        <a:t>07/10/18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07/27/18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08/12/18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1</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4"/>
                  </a:ext>
                </a:extLst>
              </a:tr>
              <a:tr h="128237">
                <a:tc>
                  <a:txBody>
                    <a:bodyPr/>
                    <a:lstStyle/>
                    <a:p>
                      <a:pPr algn="ctr" fontAlgn="ctr"/>
                      <a:r>
                        <a:rPr lang="en-US" sz="900" b="0" i="0" u="none" strike="noStrike">
                          <a:solidFill>
                            <a:srgbClr val="000000"/>
                          </a:solidFill>
                          <a:effectLst/>
                          <a:latin typeface="Arial" panose="020B0604020202020204" pitchFamily="34" charset="0"/>
                        </a:rPr>
                        <a:t>04/25/18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7</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06/03/18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2</a:t>
                      </a:r>
                    </a:p>
                  </a:txBody>
                  <a:tcPr marL="7144" marR="7144" marT="9525" marB="0" anchor="ctr"/>
                </a:tc>
                <a:tc>
                  <a:txBody>
                    <a:bodyPr/>
                    <a:lstStyle/>
                    <a:p>
                      <a:pPr marL="0" algn="ctr" defTabSz="914400" rtl="0" eaLnBrk="1" fontAlgn="ctr" latinLnBrk="0" hangingPunct="1"/>
                      <a:r>
                        <a:rPr lang="en-US" sz="900" b="0" i="0" u="none" strike="noStrike" kern="1200">
                          <a:solidFill>
                            <a:srgbClr val="000000"/>
                          </a:solidFill>
                          <a:effectLst/>
                          <a:latin typeface="Arial" panose="020B0604020202020204" pitchFamily="34" charset="0"/>
                          <a:ea typeface="+mn-ea"/>
                          <a:cs typeface="+mn-cs"/>
                        </a:rPr>
                        <a:t>07/11/18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2</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07/28/18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5</a:t>
                      </a:r>
                    </a:p>
                  </a:txBody>
                  <a:tcPr marL="7144" marR="7144" marT="9525" marB="0" anchor="ctr"/>
                </a:tc>
                <a:tc>
                  <a:txBody>
                    <a:bodyPr/>
                    <a:lstStyle/>
                    <a:p>
                      <a:pPr marL="0" algn="ctr" defTabSz="914400" rtl="0" eaLnBrk="1" fontAlgn="ctr" latinLnBrk="0" hangingPunct="1"/>
                      <a:r>
                        <a:rPr lang="en-US" sz="900" b="0" i="0" u="none" strike="noStrike" kern="1200">
                          <a:solidFill>
                            <a:srgbClr val="000000"/>
                          </a:solidFill>
                          <a:effectLst/>
                          <a:latin typeface="Arial" panose="020B0604020202020204" pitchFamily="34" charset="0"/>
                          <a:ea typeface="+mn-ea"/>
                          <a:cs typeface="+mn-cs"/>
                        </a:rPr>
                        <a:t>08/15/18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2</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5"/>
                  </a:ext>
                </a:extLst>
              </a:tr>
              <a:tr h="128237">
                <a:tc>
                  <a:txBody>
                    <a:bodyPr/>
                    <a:lstStyle/>
                    <a:p>
                      <a:pPr algn="ctr" fontAlgn="ctr"/>
                      <a:r>
                        <a:rPr lang="en-US" sz="900" b="0" i="0" u="none" strike="noStrike">
                          <a:solidFill>
                            <a:srgbClr val="000000"/>
                          </a:solidFill>
                          <a:effectLst/>
                          <a:latin typeface="Arial" panose="020B0604020202020204" pitchFamily="34" charset="0"/>
                        </a:rPr>
                        <a:t>04/26/18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06/04/18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4</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07/12/18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marL="0" algn="ctr" defTabSz="914400" rtl="0" eaLnBrk="1" fontAlgn="ctr" latinLnBrk="0" hangingPunct="1"/>
                      <a:r>
                        <a:rPr lang="en-US" sz="900" b="0" i="0" u="none" strike="noStrike" kern="1200" dirty="0" smtClean="0">
                          <a:solidFill>
                            <a:srgbClr val="000000"/>
                          </a:solidFill>
                          <a:effectLst/>
                          <a:latin typeface="Arial" panose="020B0604020202020204" pitchFamily="34" charset="0"/>
                          <a:ea typeface="+mn-ea"/>
                          <a:cs typeface="+mn-cs"/>
                        </a:rPr>
                        <a:t>07/31/18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11</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tc>
                <a:tc>
                  <a:txBody>
                    <a:bodyPr/>
                    <a:lstStyle/>
                    <a:p>
                      <a:pPr marL="0" algn="ctr" defTabSz="914400" rtl="0" eaLnBrk="1" fontAlgn="ctr" latinLnBrk="0" hangingPunct="1"/>
                      <a:r>
                        <a:rPr lang="en-US" sz="900" b="0" i="0" u="none" strike="noStrike" kern="1200">
                          <a:solidFill>
                            <a:srgbClr val="000000"/>
                          </a:solidFill>
                          <a:effectLst/>
                          <a:latin typeface="Arial" panose="020B0604020202020204" pitchFamily="34" charset="0"/>
                          <a:ea typeface="+mn-ea"/>
                          <a:cs typeface="+mn-cs"/>
                        </a:rPr>
                        <a:t>08/31/18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1</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6"/>
                  </a:ext>
                </a:extLst>
              </a:tr>
              <a:tr h="128237">
                <a:tc>
                  <a:txBody>
                    <a:bodyPr/>
                    <a:lstStyle/>
                    <a:p>
                      <a:pPr algn="ctr" fontAlgn="ctr"/>
                      <a:r>
                        <a:rPr lang="en-US" sz="900" b="0" i="0" u="none" strike="noStrike">
                          <a:solidFill>
                            <a:srgbClr val="000000"/>
                          </a:solidFill>
                          <a:effectLst/>
                          <a:latin typeface="Arial" panose="020B0604020202020204" pitchFamily="34" charset="0"/>
                        </a:rPr>
                        <a:t>05/07/18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06/20/18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8</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07/16/18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08/01/18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7</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09/07/18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3</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7"/>
                  </a:ext>
                </a:extLst>
              </a:tr>
              <a:tr h="128237">
                <a:tc>
                  <a:txBody>
                    <a:bodyPr/>
                    <a:lstStyle/>
                    <a:p>
                      <a:pPr algn="ctr" fontAlgn="ctr"/>
                      <a:r>
                        <a:rPr lang="en-US" sz="900" b="0" i="0" u="none" strike="noStrike">
                          <a:solidFill>
                            <a:srgbClr val="000000"/>
                          </a:solidFill>
                          <a:effectLst/>
                          <a:latin typeface="Arial" panose="020B0604020202020204" pitchFamily="34" charset="0"/>
                        </a:rPr>
                        <a:t>05/08/18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06/21/18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3</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07/17/18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15</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08/02/18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14</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tc>
                <a:tc>
                  <a:txBody>
                    <a:bodyPr/>
                    <a:lstStyle/>
                    <a:p>
                      <a:pPr algn="ctr" fontAlgn="ct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tc>
                <a:tc>
                  <a:txBody>
                    <a:bodyPr/>
                    <a:lstStyle/>
                    <a:p>
                      <a:pPr algn="ctr" fontAlgn="ct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8"/>
                  </a:ext>
                </a:extLst>
              </a:tr>
              <a:tr h="128237">
                <a:tc>
                  <a:txBody>
                    <a:bodyPr/>
                    <a:lstStyle/>
                    <a:p>
                      <a:pPr algn="ctr" fontAlgn="ctr"/>
                      <a:r>
                        <a:rPr lang="en-US" sz="900" b="0" i="0" u="none" strike="noStrike">
                          <a:solidFill>
                            <a:srgbClr val="000000"/>
                          </a:solidFill>
                          <a:effectLst/>
                          <a:latin typeface="Arial" panose="020B0604020202020204" pitchFamily="34" charset="0"/>
                        </a:rPr>
                        <a:t>05/09/18</a:t>
                      </a:r>
                    </a:p>
                  </a:txBody>
                  <a:tcPr marL="7144" marR="7144"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8</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06/22/18</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07/20/18</a:t>
                      </a:r>
                    </a:p>
                  </a:txBody>
                  <a:tcPr marL="7144" marR="7144" marT="9525" marB="0" anchor="ctr"/>
                </a:tc>
                <a:tc>
                  <a:txBody>
                    <a:bodyPr/>
                    <a:lstStyle/>
                    <a:p>
                      <a:pPr algn="ctr" fontAlgn="ctr"/>
                      <a:r>
                        <a:rPr lang="en-US" sz="900" b="0" i="0" u="none" strike="noStrike" kern="1200">
                          <a:solidFill>
                            <a:srgbClr val="000000"/>
                          </a:solidFill>
                          <a:effectLst/>
                          <a:latin typeface="Arial" panose="020B0604020202020204" pitchFamily="34" charset="0"/>
                          <a:ea typeface="+mn-ea"/>
                          <a:cs typeface="+mn-cs"/>
                        </a:rPr>
                        <a:t>1</a:t>
                      </a:r>
                    </a:p>
                  </a:txBody>
                  <a:tcPr marL="7144" marR="7144" marT="9525" marB="0" anchor="ct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08/03/18</a:t>
                      </a:r>
                    </a:p>
                  </a:txBody>
                  <a:tcPr marL="7144" marR="7144" marT="9525" marB="0" anchor="ctr"/>
                </a:tc>
                <a:tc>
                  <a:txBody>
                    <a:bodyPr/>
                    <a:lstStyle/>
                    <a:p>
                      <a:pPr algn="ctr" fontAlgn="ctr"/>
                      <a:r>
                        <a:rPr lang="en-US" sz="900" b="0" i="0" u="none" strike="noStrike" kern="1200" dirty="0" smtClean="0">
                          <a:solidFill>
                            <a:srgbClr val="000000"/>
                          </a:solidFill>
                          <a:effectLst/>
                          <a:latin typeface="Arial" panose="020B0604020202020204" pitchFamily="34" charset="0"/>
                          <a:ea typeface="+mn-ea"/>
                          <a:cs typeface="+mn-cs"/>
                        </a:rPr>
                        <a:t>7</a:t>
                      </a: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tc>
                <a:tc>
                  <a:txBody>
                    <a:bodyPr/>
                    <a:lstStyle/>
                    <a:p>
                      <a:pPr algn="ctr" fontAlgn="ct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tc>
                <a:tc>
                  <a:txBody>
                    <a:bodyPr/>
                    <a:lstStyle/>
                    <a:p>
                      <a:pPr algn="ctr" fontAlgn="ctr"/>
                      <a:endParaRPr lang="en-US" sz="900" b="0" i="0" u="none" strike="noStrike" kern="1200" dirty="0">
                        <a:solidFill>
                          <a:srgbClr val="000000"/>
                        </a:solidFill>
                        <a:effectLst/>
                        <a:latin typeface="Arial" panose="020B0604020202020204" pitchFamily="34" charset="0"/>
                        <a:ea typeface="+mn-ea"/>
                        <a:cs typeface="+mn-cs"/>
                      </a:endParaRPr>
                    </a:p>
                  </a:txBody>
                  <a:tcPr marL="7144" marR="7144" marT="9525" marB="0" anchor="ctr">
                    <a:lnR w="12700" cap="flat" cmpd="sng" algn="ctr">
                      <a:solidFill>
                        <a:schemeClr val="tx1"/>
                      </a:solidFill>
                      <a:prstDash val="solid"/>
                      <a:round/>
                      <a:headEnd type="none" w="med" len="med"/>
                      <a:tailEnd type="none" w="med" len="med"/>
                    </a:lnR>
                  </a:tcPr>
                </a:tc>
                <a:extLst>
                  <a:ext uri="{0D108BD9-81ED-4DB2-BD59-A6C34878D82A}">
                    <a16:rowId xmlns="" xmlns:a16="http://schemas.microsoft.com/office/drawing/2014/main" val="10009"/>
                  </a:ext>
                </a:extLst>
              </a:tr>
              <a:tr h="143489">
                <a:tc>
                  <a:txBody>
                    <a:bodyPr/>
                    <a:lstStyle/>
                    <a:p>
                      <a:pPr algn="ctr" fontAlgn="ctr"/>
                      <a:r>
                        <a:rPr lang="en-US" sz="900" b="0" i="0" u="none" strike="noStrike" dirty="0">
                          <a:solidFill>
                            <a:srgbClr val="000000"/>
                          </a:solidFill>
                          <a:effectLst/>
                          <a:latin typeface="Arial" panose="020B0604020202020204" pitchFamily="34" charset="0"/>
                        </a:rPr>
                        <a:t>05/18/18</a:t>
                      </a: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1</a:t>
                      </a:r>
                    </a:p>
                  </a:txBody>
                  <a:tcPr marL="7144" marR="7144" marT="9525"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06/25/18</a:t>
                      </a: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4</a:t>
                      </a:r>
                    </a:p>
                  </a:txBody>
                  <a:tcPr marL="7144" marR="7144" marT="9525"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900" b="0" i="0" u="none" strike="noStrike" kern="1200" dirty="0">
                          <a:solidFill>
                            <a:srgbClr val="000000"/>
                          </a:solidFill>
                          <a:effectLst/>
                          <a:latin typeface="Arial" panose="020B0604020202020204" pitchFamily="34" charset="0"/>
                          <a:ea typeface="+mn-ea"/>
                          <a:cs typeface="+mn-cs"/>
                        </a:rPr>
                        <a:t>07/23/18</a:t>
                      </a: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5</a:t>
                      </a:r>
                    </a:p>
                  </a:txBody>
                  <a:tcPr marL="7144" marR="7144"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kern="1200" dirty="0">
                          <a:solidFill>
                            <a:srgbClr val="000000"/>
                          </a:solidFill>
                          <a:effectLst/>
                          <a:latin typeface="Arial" panose="020B0604020202020204" pitchFamily="34" charset="0"/>
                          <a:ea typeface="+mn-ea"/>
                          <a:cs typeface="+mn-cs"/>
                        </a:rPr>
                        <a:t>08/06/18</a:t>
                      </a:r>
                    </a:p>
                  </a:txBody>
                  <a:tcPr marL="7144" marR="7144" marT="9525"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r>
                        <a:rPr lang="en-US" sz="900" b="0" i="0" u="none" strike="noStrike" kern="1200" dirty="0" smtClean="0">
                          <a:solidFill>
                            <a:srgbClr val="000000"/>
                          </a:solidFill>
                          <a:effectLst/>
                          <a:latin typeface="Arial" panose="020B0604020202020204" pitchFamily="34" charset="0"/>
                          <a:ea typeface="+mn-ea"/>
                          <a:cs typeface="+mn-cs"/>
                        </a:rPr>
                        <a:t>3</a:t>
                      </a:r>
                      <a:endParaRPr lang="en-US" sz="900" b="0" i="0" u="none" strike="noStrike" kern="1200" dirty="0">
                        <a:solidFill>
                          <a:srgbClr val="000000"/>
                        </a:solidFill>
                        <a:effectLst/>
                        <a:latin typeface="Arial" panose="020B0604020202020204" pitchFamily="34" charset="0"/>
                        <a:ea typeface="+mn-ea"/>
                        <a:cs typeface="+mn-cs"/>
                      </a:endParaRPr>
                    </a:p>
                  </a:txBody>
                  <a:tcPr marL="4797" marR="4797" marT="6396"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endParaRPr lang="en-US" sz="900" b="0" i="0" u="none" strike="noStrike" kern="1200" dirty="0">
                        <a:solidFill>
                          <a:srgbClr val="000000"/>
                        </a:solidFill>
                        <a:effectLst/>
                        <a:latin typeface="Arial" panose="020B0604020202020204" pitchFamily="34" charset="0"/>
                        <a:ea typeface="+mn-ea"/>
                        <a:cs typeface="+mn-cs"/>
                      </a:endParaRPr>
                    </a:p>
                  </a:txBody>
                  <a:tcPr marL="4797" marR="4797" marT="6396"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fontAlgn="ctr" latinLnBrk="0" hangingPunct="1">
                        <a:lnSpc>
                          <a:spcPct val="115000"/>
                        </a:lnSpc>
                        <a:spcBef>
                          <a:spcPts val="0"/>
                        </a:spcBef>
                        <a:spcAft>
                          <a:spcPts val="0"/>
                        </a:spcAft>
                      </a:pPr>
                      <a:endParaRPr lang="en-US" sz="900" b="0" i="0" u="none" strike="noStrike" kern="1200" dirty="0">
                        <a:solidFill>
                          <a:srgbClr val="000000"/>
                        </a:solidFill>
                        <a:effectLst/>
                        <a:latin typeface="Arial" panose="020B0604020202020204" pitchFamily="34" charset="0"/>
                        <a:ea typeface="+mn-ea"/>
                        <a:cs typeface="+mn-cs"/>
                      </a:endParaRPr>
                    </a:p>
                  </a:txBody>
                  <a:tcPr marL="4797" marR="4797" marT="639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94930109"/>
              </p:ext>
            </p:extLst>
          </p:nvPr>
        </p:nvGraphicFramePr>
        <p:xfrm>
          <a:off x="1657351" y="4797127"/>
          <a:ext cx="6343648" cy="654977"/>
        </p:xfrm>
        <a:graphic>
          <a:graphicData uri="http://schemas.openxmlformats.org/drawingml/2006/table">
            <a:tbl>
              <a:tblPr>
                <a:tableStyleId>{5C22544A-7EE6-4342-B048-85BDC9FD1C3A}</a:tableStyleId>
              </a:tblPr>
              <a:tblGrid>
                <a:gridCol w="1648583">
                  <a:extLst>
                    <a:ext uri="{9D8B030D-6E8A-4147-A177-3AD203B41FA5}">
                      <a16:colId xmlns="" xmlns:a16="http://schemas.microsoft.com/office/drawing/2014/main" val="20000"/>
                    </a:ext>
                  </a:extLst>
                </a:gridCol>
                <a:gridCol w="509564">
                  <a:extLst>
                    <a:ext uri="{9D8B030D-6E8A-4147-A177-3AD203B41FA5}">
                      <a16:colId xmlns="" xmlns:a16="http://schemas.microsoft.com/office/drawing/2014/main" val="20001"/>
                    </a:ext>
                  </a:extLst>
                </a:gridCol>
                <a:gridCol w="523188">
                  <a:extLst>
                    <a:ext uri="{9D8B030D-6E8A-4147-A177-3AD203B41FA5}">
                      <a16:colId xmlns="" xmlns:a16="http://schemas.microsoft.com/office/drawing/2014/main" val="20002"/>
                    </a:ext>
                  </a:extLst>
                </a:gridCol>
                <a:gridCol w="523188">
                  <a:extLst>
                    <a:ext uri="{9D8B030D-6E8A-4147-A177-3AD203B41FA5}">
                      <a16:colId xmlns="" xmlns:a16="http://schemas.microsoft.com/office/drawing/2014/main" val="20003"/>
                    </a:ext>
                  </a:extLst>
                </a:gridCol>
                <a:gridCol w="523188">
                  <a:extLst>
                    <a:ext uri="{9D8B030D-6E8A-4147-A177-3AD203B41FA5}">
                      <a16:colId xmlns="" xmlns:a16="http://schemas.microsoft.com/office/drawing/2014/main" val="20004"/>
                    </a:ext>
                  </a:extLst>
                </a:gridCol>
                <a:gridCol w="523188">
                  <a:extLst>
                    <a:ext uri="{9D8B030D-6E8A-4147-A177-3AD203B41FA5}">
                      <a16:colId xmlns="" xmlns:a16="http://schemas.microsoft.com/office/drawing/2014/main" val="20005"/>
                    </a:ext>
                  </a:extLst>
                </a:gridCol>
                <a:gridCol w="457788">
                  <a:extLst>
                    <a:ext uri="{9D8B030D-6E8A-4147-A177-3AD203B41FA5}">
                      <a16:colId xmlns="" xmlns:a16="http://schemas.microsoft.com/office/drawing/2014/main" val="20006"/>
                    </a:ext>
                  </a:extLst>
                </a:gridCol>
                <a:gridCol w="523188">
                  <a:extLst>
                    <a:ext uri="{9D8B030D-6E8A-4147-A177-3AD203B41FA5}">
                      <a16:colId xmlns="" xmlns:a16="http://schemas.microsoft.com/office/drawing/2014/main" val="20007"/>
                    </a:ext>
                  </a:extLst>
                </a:gridCol>
                <a:gridCol w="523188">
                  <a:extLst>
                    <a:ext uri="{9D8B030D-6E8A-4147-A177-3AD203B41FA5}">
                      <a16:colId xmlns="" xmlns:a16="http://schemas.microsoft.com/office/drawing/2014/main" val="20008"/>
                    </a:ext>
                  </a:extLst>
                </a:gridCol>
                <a:gridCol w="588585">
                  <a:extLst>
                    <a:ext uri="{9D8B030D-6E8A-4147-A177-3AD203B41FA5}">
                      <a16:colId xmlns="" xmlns:a16="http://schemas.microsoft.com/office/drawing/2014/main" val="20009"/>
                    </a:ext>
                  </a:extLst>
                </a:gridCol>
              </a:tblGrid>
              <a:tr h="241901">
                <a:tc>
                  <a:txBody>
                    <a:bodyPr/>
                    <a:lstStyle/>
                    <a:p>
                      <a:pPr algn="ctr" fontAlgn="b"/>
                      <a:r>
                        <a:rPr lang="en-US" sz="900" u="none" strike="noStrike" dirty="0">
                          <a:solidFill>
                            <a:schemeClr val="bg1"/>
                          </a:solidFill>
                          <a:effectLst/>
                        </a:rPr>
                        <a:t> </a:t>
                      </a:r>
                      <a:endParaRPr lang="en-US" sz="900" b="0" i="0" u="none" strike="noStrike" dirty="0">
                        <a:solidFill>
                          <a:schemeClr val="bg1"/>
                        </a:solidFill>
                        <a:effectLst/>
                        <a:latin typeface="Arial"/>
                      </a:endParaRPr>
                    </a:p>
                  </a:txBody>
                  <a:tcPr marL="4029" marR="4029" marT="537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marL="0" algn="ctr" defTabSz="914400" rtl="0" eaLnBrk="1" fontAlgn="b" latinLnBrk="0" hangingPunct="1"/>
                      <a:r>
                        <a:rPr lang="en-US" sz="900" u="none" strike="noStrike" kern="1200" dirty="0">
                          <a:solidFill>
                            <a:schemeClr val="bg1"/>
                          </a:solidFill>
                          <a:effectLst/>
                          <a:latin typeface="+mn-lt"/>
                          <a:ea typeface="+mn-ea"/>
                          <a:cs typeface="+mn-cs"/>
                        </a:rPr>
                        <a:t>Mesa</a:t>
                      </a: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North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marL="0" algn="ctr" defTabSz="914400" rtl="0" eaLnBrk="1" fontAlgn="b" latinLnBrk="0" hangingPunct="1"/>
                      <a:r>
                        <a:rPr lang="en-US" sz="900" u="none" strike="noStrike" kern="1200" dirty="0">
                          <a:solidFill>
                            <a:schemeClr val="bg1"/>
                          </a:solidFill>
                          <a:effectLst/>
                          <a:latin typeface="+mn-lt"/>
                          <a:ea typeface="+mn-ea"/>
                          <a:cs typeface="+mn-cs"/>
                        </a:rPr>
                        <a:t>Pinnacle Peak</a:t>
                      </a: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South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South Scotts.</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Tempe</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West Chandler</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r>
                        <a:rPr lang="en-US" sz="900" u="none" strike="noStrike" dirty="0">
                          <a:solidFill>
                            <a:schemeClr val="bg1"/>
                          </a:solidFill>
                          <a:effectLst/>
                        </a:rPr>
                        <a:t>West Phoenix</a:t>
                      </a:r>
                      <a:endParaRPr lang="en-US" sz="900" b="1" i="0" u="none" strike="noStrike" dirty="0">
                        <a:solidFill>
                          <a:schemeClr val="bg1"/>
                        </a:solidFill>
                        <a:effectLst/>
                        <a:latin typeface="Arial"/>
                      </a:endParaRPr>
                    </a:p>
                  </a:txBody>
                  <a:tcPr marL="4029" marR="4029" marT="5372" marB="0" anchor="b">
                    <a:lnT w="12700" cap="flat" cmpd="sng" algn="ctr">
                      <a:solidFill>
                        <a:schemeClr val="tx1"/>
                      </a:solidFill>
                      <a:prstDash val="solid"/>
                      <a:round/>
                      <a:headEnd type="none" w="med" len="med"/>
                      <a:tailEnd type="none" w="med" len="med"/>
                    </a:lnT>
                    <a:solidFill>
                      <a:schemeClr val="accent1"/>
                    </a:solidFill>
                  </a:tcPr>
                </a:tc>
                <a:tc>
                  <a:txBody>
                    <a:bodyPr/>
                    <a:lstStyle/>
                    <a:p>
                      <a:pPr algn="ctr" fontAlgn="b"/>
                      <a:endParaRPr lang="en-US" sz="900" b="1" i="0" u="none" strike="noStrike" dirty="0">
                        <a:solidFill>
                          <a:schemeClr val="bg1"/>
                        </a:solidFill>
                        <a:effectLst/>
                        <a:latin typeface="Arial"/>
                      </a:endParaRPr>
                    </a:p>
                  </a:txBody>
                  <a:tcPr marL="4029" marR="4029" marT="5372"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 xmlns:a16="http://schemas.microsoft.com/office/drawing/2014/main" val="10000"/>
                  </a:ext>
                </a:extLst>
              </a:tr>
              <a:tr h="305103">
                <a:tc>
                  <a:txBody>
                    <a:bodyPr/>
                    <a:lstStyle/>
                    <a:p>
                      <a:pPr algn="l" fontAlgn="ctr"/>
                      <a:r>
                        <a:rPr lang="en-US" sz="1200" b="0" i="0" u="none" strike="noStrike" dirty="0" smtClean="0">
                          <a:effectLst/>
                          <a:latin typeface="Arial"/>
                        </a:rPr>
                        <a:t># Exceedance Days by Site</a:t>
                      </a:r>
                      <a:endParaRPr lang="en-US" sz="1200" b="0" i="0" u="none" strike="noStrike" dirty="0">
                        <a:effectLst/>
                        <a:latin typeface="Arial"/>
                      </a:endParaRPr>
                    </a:p>
                  </a:txBody>
                  <a:tcPr marL="7144" marR="7144"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23</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14</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27</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6</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200" b="0" i="0" u="none" strike="noStrike" dirty="0" smtClean="0">
                          <a:effectLst/>
                          <a:latin typeface="Arial" panose="020B0604020202020204" pitchFamily="34" charset="0"/>
                        </a:rPr>
                        <a:t>3</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2</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2</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rgbClr val="D0D8E8"/>
                    </a:solidFill>
                  </a:tcPr>
                </a:tc>
                <a:tc>
                  <a:txBody>
                    <a:bodyPr/>
                    <a:lstStyle/>
                    <a:p>
                      <a:pPr algn="ctr" fontAlgn="ctr"/>
                      <a:r>
                        <a:rPr lang="en-US" sz="1200" b="0" i="0" u="none" strike="noStrike" dirty="0" smtClean="0">
                          <a:effectLst/>
                          <a:latin typeface="Arial" panose="020B0604020202020204" pitchFamily="34" charset="0"/>
                        </a:rPr>
                        <a:t>6</a:t>
                      </a:r>
                      <a:endParaRPr lang="en-US" sz="1200" b="0" i="0" u="none" strike="noStrike" dirty="0">
                        <a:effectLst/>
                        <a:latin typeface="Arial" panose="020B0604020202020204" pitchFamily="34" charset="0"/>
                      </a:endParaRPr>
                    </a:p>
                  </a:txBody>
                  <a:tcPr marL="7144" marR="7144" marT="9525" marB="0" anchor="ctr">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endParaRPr lang="en-US" sz="1200" b="0" i="0" u="none" strike="noStrike" dirty="0">
                        <a:effectLst/>
                        <a:latin typeface="Arial" panose="020B0604020202020204" pitchFamily="34" charset="0"/>
                      </a:endParaRPr>
                    </a:p>
                  </a:txBody>
                  <a:tcPr marL="7144" marR="7144"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bl>
          </a:graphicData>
        </a:graphic>
      </p:graphicFrame>
      <p:sp>
        <p:nvSpPr>
          <p:cNvPr id="5" name="Rectangle 4"/>
          <p:cNvSpPr/>
          <p:nvPr/>
        </p:nvSpPr>
        <p:spPr>
          <a:xfrm>
            <a:off x="3440921" y="2977612"/>
            <a:ext cx="2262159" cy="369332"/>
          </a:xfrm>
          <a:prstGeom prst="rect">
            <a:avLst/>
          </a:prstGeom>
        </p:spPr>
        <p:txBody>
          <a:bodyPr wrap="none">
            <a:spAutoFit/>
          </a:bodyPr>
          <a:lstStyle/>
          <a:p>
            <a:pPr algn="ctr"/>
            <a:r>
              <a:rPr lang="en-US" dirty="0">
                <a:solidFill>
                  <a:schemeClr val="tx2"/>
                </a:solidFill>
              </a:rPr>
              <a:t>(MCAQD Sites only)</a:t>
            </a:r>
            <a:endParaRPr lang="en-US" dirty="0"/>
          </a:p>
        </p:txBody>
      </p:sp>
    </p:spTree>
    <p:extLst>
      <p:ext uri="{BB962C8B-B14F-4D97-AF65-F5344CB8AC3E}">
        <p14:creationId xmlns:p14="http://schemas.microsoft.com/office/powerpoint/2010/main" val="386591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354927265"/>
              </p:ext>
            </p:extLst>
          </p:nvPr>
        </p:nvGraphicFramePr>
        <p:xfrm>
          <a:off x="609600" y="283766"/>
          <a:ext cx="8001000" cy="6290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6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A40F2-FE9D-4E4C-9868-1CCF7230EB24}" type="datetime2">
              <a:rPr lang="en-US" smtClean="0"/>
              <a:t>Friday, November 2, 2018</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87" t="11096" r="12942" b="44520"/>
          <a:stretch/>
        </p:blipFill>
        <p:spPr bwMode="auto">
          <a:xfrm>
            <a:off x="457200" y="457200"/>
            <a:ext cx="8305800" cy="619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42" y="152399"/>
            <a:ext cx="8991600" cy="5956115"/>
          </a:xfrm>
          <a:prstGeom prst="rect">
            <a:avLst/>
          </a:prstGeom>
        </p:spPr>
      </p:pic>
    </p:spTree>
    <p:extLst>
      <p:ext uri="{BB962C8B-B14F-4D97-AF65-F5344CB8AC3E}">
        <p14:creationId xmlns:p14="http://schemas.microsoft.com/office/powerpoint/2010/main" val="767031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AP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etSpecific xmlns="4873beb7-5857-4685-be1f-d57550cc96cc" xsi:nil="true"/>
    <ApprovalStatus xmlns="4873beb7-5857-4685-be1f-d57550cc96cc" xsi:nil="true"/>
    <DirectSourceMarket xmlns="4873beb7-5857-4685-be1f-d57550cc96cc" xsi:nil="true"/>
    <PrimaryImageGen xmlns="4873beb7-5857-4685-be1f-d57550cc96cc" xsi:nil="true"/>
    <ThumbnailAssetId xmlns="4873beb7-5857-4685-be1f-d57550cc96cc" xsi:nil="true"/>
    <NumericId xmlns="4873beb7-5857-4685-be1f-d57550cc96cc" xsi:nil="true"/>
    <TPFriendlyName xmlns="4873beb7-5857-4685-be1f-d57550cc96cc" xsi:nil="true"/>
    <BusinessGroup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 xsi:nil="true"/>
    <UALocComments xmlns="4873beb7-5857-4685-be1f-d57550cc96cc" xsi:nil="true"/>
    <ParentAssetId xmlns="4873beb7-5857-4685-be1f-d57550cc96cc" xsi:nil="true"/>
    <IntlLangReviewDate xmlns="4873beb7-5857-4685-be1f-d57550cc96cc" xsi:nil="true"/>
    <PublishStatusLookup xmlns="4873beb7-5857-4685-be1f-d57550cc96cc"/>
    <MachineTranslated xmlns="4873beb7-5857-4685-be1f-d57550cc96cc" xsi:nil="true"/>
    <OriginalSourceMarket xmlns="4873beb7-5857-4685-be1f-d57550cc96cc" xsi:nil="true"/>
    <TPInstallLocation xmlns="4873beb7-5857-4685-be1f-d57550cc96cc" xsi:nil="true"/>
    <APDescription xmlns="4873beb7-5857-4685-be1f-d57550cc96cc" xsi:nil="true"/>
    <ContentItem xmlns="4873beb7-5857-4685-be1f-d57550cc96cc" xsi:nil="true"/>
    <ClipArtFilename xmlns="4873beb7-5857-4685-be1f-d57550cc96cc" xsi:nil="true"/>
    <APAuthor xmlns="4873beb7-5857-4685-be1f-d57550cc96cc">
      <UserInfo>
        <DisplayName/>
        <AccountId xsi:nil="true"/>
        <AccountType/>
      </UserInfo>
    </APAuthor>
    <TPAppVersion xmlns="4873beb7-5857-4685-be1f-d57550cc96cc" xsi:nil="true"/>
    <TPCommandLine xmlns="4873beb7-5857-4685-be1f-d57550cc96cc" xsi:nil="true"/>
    <PublishTargets xmlns="4873beb7-5857-4685-be1f-d57550cc96cc" xsi:nil="true"/>
    <TPLaunchHelpLinkType xmlns="4873beb7-5857-4685-be1f-d57550cc96cc" xsi:nil="true"/>
    <EditorialStatus xmlns="4873beb7-5857-4685-be1f-d57550cc96cc" xsi:nil="true"/>
    <TimesCloned xmlns="4873beb7-5857-4685-be1f-d57550cc96cc" xsi:nil="true"/>
    <LastModifiedDateTime xmlns="4873beb7-5857-4685-be1f-d57550cc96cc" xsi:nil="true"/>
    <Provider xmlns="4873beb7-5857-4685-be1f-d57550cc96cc" xsi:nil="true"/>
    <AcquiredFrom xmlns="4873beb7-5857-4685-be1f-d57550cc96cc" xsi:nil="true"/>
    <AssetStart xmlns="4873beb7-5857-4685-be1f-d57550cc96cc" xsi:nil="true"/>
    <LastHandOff xmlns="4873beb7-5857-4685-be1f-d57550cc96cc" xsi:nil="true"/>
    <ArtSampleDocs xmlns="4873beb7-5857-4685-be1f-d57550cc96cc" xsi:nil="true"/>
    <TPClientViewer xmlns="4873beb7-5857-4685-be1f-d57550cc96cc" xsi:nil="true"/>
    <UACurrentWords xmlns="4873beb7-5857-4685-be1f-d57550cc96cc" xsi:nil="true"/>
    <UALocRecommendation xmlns="4873beb7-5857-4685-be1f-d57550cc96cc" xsi:nil="true"/>
    <IsDeleted xmlns="4873beb7-5857-4685-be1f-d57550cc96cc" xsi:nil="true"/>
    <ShowIn xmlns="4873beb7-5857-4685-be1f-d57550cc96cc" xsi:nil="true"/>
    <UANotes xmlns="4873beb7-5857-4685-be1f-d57550cc96cc" xsi:nil="true"/>
    <TemplateStatus xmlns="4873beb7-5857-4685-be1f-d57550cc96cc" xsi:nil="true"/>
    <CSXHash xmlns="4873beb7-5857-4685-be1f-d57550cc96cc" xsi:nil="true"/>
    <VoteCount xmlns="4873beb7-5857-4685-be1f-d57550cc96cc" xsi:nil="true"/>
    <AssetExpire xmlns="4873beb7-5857-4685-be1f-d57550cc96cc" xsi:nil="true"/>
    <CSXSubmissionMarket xmlns="4873beb7-5857-4685-be1f-d57550cc96cc" xsi:nil="true"/>
    <DSATActionTaken xmlns="4873beb7-5857-4685-be1f-d57550cc96cc" xsi:nil="true"/>
    <TPExecutable xmlns="4873beb7-5857-4685-be1f-d57550cc96cc" xsi:nil="true"/>
    <SubmitterId xmlns="4873beb7-5857-4685-be1f-d57550cc96cc" xsi:nil="true"/>
    <AssetType xmlns="4873beb7-5857-4685-be1f-d57550cc96cc" xsi:nil="true"/>
    <CSXSubmissionDate xmlns="4873beb7-5857-4685-be1f-d57550cc96cc" xsi:nil="true"/>
    <CSXUpdate xmlns="4873beb7-5857-4685-be1f-d57550cc96cc" xsi:nil="true"/>
    <ApprovalLog xmlns="4873beb7-5857-4685-be1f-d57550cc96cc" xsi:nil="true"/>
    <BugNumber xmlns="4873beb7-5857-4685-be1f-d57550cc96cc" xsi:nil="true"/>
    <Milestone xmlns="4873beb7-5857-4685-be1f-d57550cc96cc" xsi:nil="true"/>
    <OriginAsset xmlns="4873beb7-5857-4685-be1f-d57550cc96cc" xsi:nil="true"/>
    <TPComponent xmlns="4873beb7-5857-4685-be1f-d57550cc96cc" xsi:nil="true"/>
    <AssetId xmlns="4873beb7-5857-4685-be1f-d57550cc96cc" xsi:nil="true"/>
    <TPApplication xmlns="4873beb7-5857-4685-be1f-d57550cc96cc" xsi:nil="true"/>
    <TPLaunchHelpLink xmlns="4873beb7-5857-4685-be1f-d57550cc96cc" xsi:nil="true"/>
    <IntlLocPriority xmlns="4873beb7-5857-4685-be1f-d57550cc96cc" xsi:nil="true"/>
    <HandoffToMSDN xmlns="4873beb7-5857-4685-be1f-d57550cc96cc" xsi:nil="true"/>
    <PlannedPubDate xmlns="4873beb7-5857-4685-be1f-d57550cc96cc" xsi:nil="true"/>
    <CrawlForDependencies xmlns="4873beb7-5857-4685-be1f-d57550cc96cc" xsi:nil="true"/>
    <IntlLangReviewer xmlns="4873beb7-5857-4685-be1f-d57550cc96cc" xsi:nil="true"/>
    <TrustLevel xmlns="4873beb7-5857-4685-be1f-d57550cc96cc" xsi:nil="true"/>
    <IsSearchable xmlns="4873beb7-5857-4685-be1f-d57550cc96cc" xsi:nil="true"/>
    <TPNamespace xmlns="4873beb7-5857-4685-be1f-d57550cc96cc" xsi:nil="true"/>
    <Markets xmlns="4873beb7-5857-4685-be1f-d57550cc96cc"/>
    <IntlLangReview xmlns="4873beb7-5857-4685-be1f-d57550cc96cc" xsi:nil="true"/>
    <UAProjectedTotalWords xmlns="4873beb7-5857-4685-be1f-d57550cc96cc" xsi:nil="true"/>
    <OutputCachingOn xmlns="4873beb7-5857-4685-be1f-d57550cc96cc" xsi:nil="true"/>
    <AverageRating xmlns="4873beb7-5857-4685-be1f-d57550cc96cc" xsi:nil="true"/>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 xsi:nil="true"/>
    <Providers xmlns="4873beb7-5857-4685-be1f-d57550cc96cc" xsi:nil="true"/>
    <TemplateTemplateType xmlns="4873beb7-5857-4685-be1f-d57550cc96cc" xsi:nil="tru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 xsi:nil="true"/>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FC25A38-D395-4ECA-8E0C-59C679C62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5A8C3-089E-42DC-ACC9-E492AA2706A4}">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A5DFADD4-55C1-4508-8806-EDFC96749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APS1</Template>
  <TotalTime>0</TotalTime>
  <Words>2470</Words>
  <Application>Microsoft Office PowerPoint</Application>
  <PresentationFormat>On-screen Show (4:3)</PresentationFormat>
  <Paragraphs>629</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APS1</vt:lpstr>
      <vt:lpstr>PowerPoint Presentation</vt:lpstr>
      <vt:lpstr>Definitions:</vt:lpstr>
      <vt:lpstr>Both Environment and Business Win With ERCs</vt:lpstr>
      <vt:lpstr>Exceedances to Date:</vt:lpstr>
      <vt:lpstr>2018 Ozone Status-75 ppb Standard </vt:lpstr>
      <vt:lpstr>2018 Ozone Status-70 ppb Standard </vt:lpstr>
      <vt:lpstr>PowerPoint Presentation</vt:lpstr>
      <vt:lpstr>PowerPoint Presentation</vt:lpstr>
      <vt:lpstr>PowerPoint Presentation</vt:lpstr>
      <vt:lpstr>PowerPoint Presentation</vt:lpstr>
      <vt:lpstr>How Did We Get Here?</vt:lpstr>
      <vt:lpstr>Current Situation</vt:lpstr>
      <vt:lpstr>PowerPoint Presentation</vt:lpstr>
      <vt:lpstr>Market Summary</vt:lpstr>
      <vt:lpstr>Has the lack of offsets impacted economic growth? - The “Lost 12”</vt:lpstr>
      <vt:lpstr>Who can create ERCs?</vt:lpstr>
      <vt:lpstr>Without large “traditional” sources, where can one find offsets? </vt:lpstr>
      <vt:lpstr>Market Summary - Alternatives</vt:lpstr>
      <vt:lpstr>Issues With Non-Traditional Offsets</vt:lpstr>
      <vt:lpstr>Issues With Non-Traditional Offsets</vt:lpstr>
      <vt:lpstr>Five Criteria</vt:lpstr>
      <vt:lpstr>ERC Valuation</vt:lpstr>
      <vt:lpstr>How to sell ERCs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2018-05-14T22:47:46Z</dcterms:created>
  <dcterms:modified xsi:type="dcterms:W3CDTF">2018-11-02T18:13:21Z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